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8288000" cy="10287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D8709E-F84E-42FF-A694-A882CC5312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FDF245-65AE-4B39-8FA0-A0A67B0621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E290BB-9621-4AB0-8831-0B53FBE151D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D8A375-FEC7-4CD0-ABC4-DE3BF82F826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00BFCA-AA02-4184-8ECD-D69EE99B61B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6599ED-5BC9-4C22-90BB-67D65BE48C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A7DDD7-A7F9-4545-9D77-CACACD8594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643962-841D-411B-82AA-941BE256341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1FBB96-6692-49C9-96FD-6BA53155F82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76F3FE-2F90-4487-94C5-721EC94A60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783210-61B9-4B27-9637-FBB48B2EF8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A675F3-9EF0-45BA-A4F7-6BD5DF3321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l-G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l-G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608E45-EF48-4277-B94E-B09969ACE5D8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l-G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andichotels.com/hotels/sweden/stockholm/scandic-alvik?_gl=1*1ydsql9*FPAU*NzIxOTIwMTM0LjE3MjcwOTIyNzY.*_ga*MjYwOTk2ODY5LjE3MjcwOTIyNzY.*_ga_SYJ3HGVZKX*MTcyNzA5MjI3Ni4xLjAuMTcyNzA5MjI3Ni4wLjAuMA..*_fplc*bWJwZjRGdEklMkYlMkYlMkZjczlibG9KTWlVMExVUllwUSUyRkUyNjBZVmQ1UW9zRGhvSkQlMkZqamdlRVE0UVk1SjlLOCUyRmdJVk9STUJhUThYV1RQdVpaUEVic0RFVXlPWlBRUnF0UUllTkZpQ0FMbHQlMkJyRTVDa2MwekZheEpNcDMxb2tsanclM0QlM0Q.*_ga_1MJCCJYC3Z*MTcyNzA5MjI3Ni4xLjAuMTcyNzA5MjI3Ni4wLjAuNjQ1MTA3OTI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sl.se/en/getting-around/how-to-travel-with-sl" TargetMode="External"/><Relationship Id="rId4" Type="http://schemas.openxmlformats.org/officeDocument/2006/relationships/hyperlink" Target="https://www.visitstockhol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-1214640" y="-653400"/>
            <a:ext cx="3335040" cy="3026520"/>
          </a:xfrm>
          <a:custGeom>
            <a:avLst/>
            <a:gdLst>
              <a:gd name="textAreaLeft" fmla="*/ 0 w 3335040"/>
              <a:gd name="textAreaRight" fmla="*/ 3335400 w 3335040"/>
              <a:gd name="textAreaTop" fmla="*/ 0 h 3026520"/>
              <a:gd name="textAreaBottom" fmla="*/ 3026880 h 3026520"/>
            </a:gdLst>
            <a:ahLst/>
            <a:cxnLst/>
            <a:rect l="textAreaLeft" t="textAreaTop" r="textAreaRight" b="textAreaBottom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Freeform 4"/>
          <p:cNvSpPr/>
          <p:nvPr/>
        </p:nvSpPr>
        <p:spPr>
          <a:xfrm>
            <a:off x="2777400" y="-1093680"/>
            <a:ext cx="2669040" cy="2468880"/>
          </a:xfrm>
          <a:custGeom>
            <a:avLst/>
            <a:gdLst>
              <a:gd name="textAreaLeft" fmla="*/ 0 w 2669040"/>
              <a:gd name="textAreaRight" fmla="*/ 2669400 w 2669040"/>
              <a:gd name="textAreaTop" fmla="*/ 0 h 2468880"/>
              <a:gd name="textAreaBottom" fmla="*/ 2469240 h 2468880"/>
            </a:gdLst>
            <a:ahLst/>
            <a:cxnLst/>
            <a:rect l="textAreaLeft" t="textAreaTop" r="textAreaRight" b="textAreaBottom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Freeform 5"/>
          <p:cNvSpPr/>
          <p:nvPr/>
        </p:nvSpPr>
        <p:spPr>
          <a:xfrm>
            <a:off x="16323120" y="8156880"/>
            <a:ext cx="2436480" cy="2692080"/>
          </a:xfrm>
          <a:custGeom>
            <a:avLst/>
            <a:gdLst>
              <a:gd name="textAreaLeft" fmla="*/ 0 w 2436480"/>
              <a:gd name="textAreaRight" fmla="*/ 2436840 w 2436480"/>
              <a:gd name="textAreaTop" fmla="*/ 0 h 2692080"/>
              <a:gd name="textAreaBottom" fmla="*/ 2692440 h 2692080"/>
            </a:gdLst>
            <a:ahLst/>
            <a:cxnLst/>
            <a:rect l="textAreaLeft" t="textAreaTop" r="textAreaRight" b="textAreaBottom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Freeform 6"/>
          <p:cNvSpPr/>
          <p:nvPr/>
        </p:nvSpPr>
        <p:spPr>
          <a:xfrm rot="2523600">
            <a:off x="8574840" y="8546760"/>
            <a:ext cx="3965760" cy="3822120"/>
          </a:xfrm>
          <a:custGeom>
            <a:avLst/>
            <a:gdLst>
              <a:gd name="textAreaLeft" fmla="*/ 0 w 3965760"/>
              <a:gd name="textAreaRight" fmla="*/ 3966120 w 3965760"/>
              <a:gd name="textAreaTop" fmla="*/ 0 h 3822120"/>
              <a:gd name="textAreaBottom" fmla="*/ 3822480 h 3822120"/>
            </a:gdLst>
            <a:ahLst/>
            <a:cxnLst/>
            <a:rect l="textAreaLeft" t="textAreaTop" r="textAreaRight" b="textAreaBottom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Freeform 7"/>
          <p:cNvSpPr/>
          <p:nvPr/>
        </p:nvSpPr>
        <p:spPr>
          <a:xfrm>
            <a:off x="13748760" y="8858880"/>
            <a:ext cx="2268000" cy="1990080"/>
          </a:xfrm>
          <a:custGeom>
            <a:avLst/>
            <a:gdLst>
              <a:gd name="textAreaLeft" fmla="*/ 0 w 2268000"/>
              <a:gd name="textAreaRight" fmla="*/ 2268360 w 2268000"/>
              <a:gd name="textAreaTop" fmla="*/ 0 h 1990080"/>
              <a:gd name="textAreaBottom" fmla="*/ 1990440 h 1990080"/>
            </a:gdLst>
            <a:ahLst/>
            <a:cxnLst/>
            <a:rect l="textAreaLeft" t="textAreaTop" r="textAreaRight" b="textAreaBottom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Freeform 8"/>
          <p:cNvSpPr/>
          <p:nvPr/>
        </p:nvSpPr>
        <p:spPr>
          <a:xfrm rot="18770400">
            <a:off x="16594920" y="61920"/>
            <a:ext cx="3367080" cy="3245040"/>
          </a:xfrm>
          <a:custGeom>
            <a:avLst/>
            <a:gdLst>
              <a:gd name="textAreaLeft" fmla="*/ 0 w 3367080"/>
              <a:gd name="textAreaRight" fmla="*/ 3367440 w 3367080"/>
              <a:gd name="textAreaTop" fmla="*/ 0 h 3245040"/>
              <a:gd name="textAreaBottom" fmla="*/ 3245400 h 3245040"/>
            </a:gdLst>
            <a:ahLst/>
            <a:cxnLst/>
            <a:rect l="textAreaLeft" t="textAreaTop" r="textAreaRight" b="textAreaBottom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Freeform 9"/>
          <p:cNvSpPr/>
          <p:nvPr/>
        </p:nvSpPr>
        <p:spPr>
          <a:xfrm>
            <a:off x="-1214640" y="357192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Freeform 10"/>
          <p:cNvSpPr/>
          <p:nvPr/>
        </p:nvSpPr>
        <p:spPr>
          <a:xfrm>
            <a:off x="16736400" y="4592520"/>
            <a:ext cx="3102480" cy="3117960"/>
          </a:xfrm>
          <a:custGeom>
            <a:avLst/>
            <a:gdLst>
              <a:gd name="textAreaLeft" fmla="*/ 0 w 3102480"/>
              <a:gd name="textAreaRight" fmla="*/ 3102840 w 3102480"/>
              <a:gd name="textAreaTop" fmla="*/ 0 h 3117960"/>
              <a:gd name="textAreaBottom" fmla="*/ 3118320 h 3117960"/>
            </a:gdLst>
            <a:ahLst/>
            <a:cxnLst/>
            <a:rect l="textAreaLeft" t="textAreaTop" r="textAreaRight" b="textAreaBottom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Freeform 11"/>
          <p:cNvSpPr/>
          <p:nvPr/>
        </p:nvSpPr>
        <p:spPr>
          <a:xfrm rot="10873800">
            <a:off x="13289040" y="-648000"/>
            <a:ext cx="4156560" cy="1979280"/>
          </a:xfrm>
          <a:custGeom>
            <a:avLst/>
            <a:gdLst>
              <a:gd name="textAreaLeft" fmla="*/ 0 w 4156560"/>
              <a:gd name="textAreaRight" fmla="*/ 4156920 w 41565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Freeform 12"/>
          <p:cNvSpPr/>
          <p:nvPr/>
        </p:nvSpPr>
        <p:spPr>
          <a:xfrm>
            <a:off x="10789200" y="-1202040"/>
            <a:ext cx="2478240" cy="2404080"/>
          </a:xfrm>
          <a:custGeom>
            <a:avLst/>
            <a:gdLst>
              <a:gd name="textAreaLeft" fmla="*/ 0 w 2478240"/>
              <a:gd name="textAreaRight" fmla="*/ 2478600 w 2478240"/>
              <a:gd name="textAreaTop" fmla="*/ 0 h 2404080"/>
              <a:gd name="textAreaBottom" fmla="*/ 2404440 h 2404080"/>
            </a:gdLst>
            <a:ahLst/>
            <a:cxnLst/>
            <a:rect l="textAreaLeft" t="textAreaTop" r="textAreaRight" b="textAreaBottom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Freeform 13"/>
          <p:cNvSpPr/>
          <p:nvPr/>
        </p:nvSpPr>
        <p:spPr>
          <a:xfrm>
            <a:off x="-779040" y="8261640"/>
            <a:ext cx="3287160" cy="3184200"/>
          </a:xfrm>
          <a:custGeom>
            <a:avLst/>
            <a:gdLst>
              <a:gd name="textAreaLeft" fmla="*/ 0 w 3287160"/>
              <a:gd name="textAreaRight" fmla="*/ 3287520 w 3287160"/>
              <a:gd name="textAreaTop" fmla="*/ 0 h 3184200"/>
              <a:gd name="textAreaBottom" fmla="*/ 3184560 h 3184200"/>
            </a:gdLst>
            <a:ahLst/>
            <a:cxnLst/>
            <a:rect l="textAreaLeft" t="textAreaTop" r="textAreaRight" b="textAreaBottom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Freeform 14"/>
          <p:cNvSpPr/>
          <p:nvPr/>
        </p:nvSpPr>
        <p:spPr>
          <a:xfrm>
            <a:off x="3083400" y="9151920"/>
            <a:ext cx="4282920" cy="2039760"/>
          </a:xfrm>
          <a:custGeom>
            <a:avLst/>
            <a:gdLst>
              <a:gd name="textAreaLeft" fmla="*/ 0 w 4282920"/>
              <a:gd name="textAreaRight" fmla="*/ 4283280 w 4282920"/>
              <a:gd name="textAreaTop" fmla="*/ 0 h 2039760"/>
              <a:gd name="textAreaBottom" fmla="*/ 2040120 h 2039760"/>
            </a:gdLst>
            <a:ahLst/>
            <a:cxnLst/>
            <a:rect l="textAreaLeft" t="textAreaTop" r="textAreaRight" b="textAreaBottom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Freeform 15"/>
          <p:cNvSpPr/>
          <p:nvPr/>
        </p:nvSpPr>
        <p:spPr>
          <a:xfrm rot="12845400">
            <a:off x="5893560" y="-2052720"/>
            <a:ext cx="4176000" cy="3664440"/>
          </a:xfrm>
          <a:custGeom>
            <a:avLst/>
            <a:gdLst>
              <a:gd name="textAreaLeft" fmla="*/ 0 w 4176000"/>
              <a:gd name="textAreaRight" fmla="*/ 4176360 w 4176000"/>
              <a:gd name="textAreaTop" fmla="*/ 0 h 3664440"/>
              <a:gd name="textAreaBottom" fmla="*/ 3664800 h 3664440"/>
            </a:gdLst>
            <a:ahLst/>
            <a:cxnLst/>
            <a:rect l="textAreaLeft" t="textAreaTop" r="textAreaRight" b="textAreaBottom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" name="Group 16"/>
          <p:cNvGrpSpPr/>
          <p:nvPr/>
        </p:nvGrpSpPr>
        <p:grpSpPr>
          <a:xfrm>
            <a:off x="2633040" y="4557240"/>
            <a:ext cx="13021920" cy="1421640"/>
            <a:chOff x="2633040" y="4557240"/>
            <a:chExt cx="13021920" cy="1421640"/>
          </a:xfrm>
        </p:grpSpPr>
        <p:sp>
          <p:nvSpPr>
            <p:cNvPr id="56" name="Freeform 17"/>
            <p:cNvSpPr/>
            <p:nvPr/>
          </p:nvSpPr>
          <p:spPr>
            <a:xfrm>
              <a:off x="2633040" y="4598640"/>
              <a:ext cx="13021920" cy="1379880"/>
            </a:xfrm>
            <a:custGeom>
              <a:avLst/>
              <a:gdLst>
                <a:gd name="textAreaLeft" fmla="*/ 0 w 13021920"/>
                <a:gd name="textAreaRight" fmla="*/ 13022280 w 13021920"/>
                <a:gd name="textAreaTop" fmla="*/ 0 h 1379880"/>
                <a:gd name="textAreaBottom" fmla="*/ 1380240 h 1379880"/>
              </a:gdLst>
              <a:ahLst/>
              <a:cxnLst/>
              <a:rect l="textAreaLeft" t="textAreaTop" r="textAreaRight" b="textAreaBottom"/>
              <a:pathLst>
                <a:path w="2990689" h="317012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TextBox 18"/>
            <p:cNvSpPr/>
            <p:nvPr/>
          </p:nvSpPr>
          <p:spPr>
            <a:xfrm>
              <a:off x="2633040" y="4557240"/>
              <a:ext cx="13021920" cy="142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978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58" name="TextBox 19"/>
          <p:cNvSpPr/>
          <p:nvPr/>
        </p:nvSpPr>
        <p:spPr>
          <a:xfrm>
            <a:off x="1214281" y="6305760"/>
            <a:ext cx="15687832" cy="2158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729"/>
              </a:lnSpc>
              <a:tabLst>
                <a:tab pos="0" algn="l"/>
              </a:tabLst>
            </a:pPr>
            <a:r>
              <a:rPr lang="en-US" sz="4370" b="1" spc="386" dirty="0">
                <a:solidFill>
                  <a:srgbClr val="404040"/>
                </a:solidFill>
                <a:latin typeface="Agrandir Medium"/>
                <a:ea typeface="Agrandir Medium"/>
              </a:rPr>
              <a:t>Dynamic Artistic and Digital Inclusion Education</a:t>
            </a:r>
            <a:endParaRPr lang="en-US" sz="4370" b="1" strike="noStrike" spc="386" dirty="0">
              <a:solidFill>
                <a:srgbClr val="404040"/>
              </a:solidFill>
              <a:latin typeface="Agrandir Medium"/>
              <a:ea typeface="Agrandir Medium"/>
            </a:endParaRPr>
          </a:p>
          <a:p>
            <a:pPr algn="ctr">
              <a:lnSpc>
                <a:spcPts val="5729"/>
              </a:lnSpc>
              <a:tabLst>
                <a:tab pos="0" algn="l"/>
              </a:tabLst>
            </a:pPr>
            <a:r>
              <a:rPr lang="en-US" sz="4370" b="1" strike="noStrike" spc="386" dirty="0">
                <a:solidFill>
                  <a:srgbClr val="404040"/>
                </a:solidFill>
                <a:latin typeface="Agrandir Medium"/>
                <a:ea typeface="Agrandir Medium"/>
              </a:rPr>
              <a:t> </a:t>
            </a:r>
            <a:r>
              <a:rPr lang="sv-SE" sz="4400" dirty="0">
                <a:solidFill>
                  <a:srgbClr val="0070C0"/>
                </a:solidFill>
                <a:latin typeface="Agrandir Medium"/>
              </a:rPr>
              <a:t>2024-1-SE01-KA220-SCH-000251440 </a:t>
            </a:r>
            <a:r>
              <a:rPr lang="en-US" sz="4370" strike="noStrike" spc="386" dirty="0">
                <a:solidFill>
                  <a:srgbClr val="0070C0"/>
                </a:solidFill>
                <a:latin typeface="Agrandir Medium"/>
                <a:ea typeface="Agrandir Medium"/>
              </a:rPr>
              <a:t>ERASMUS+ PROJECT</a:t>
            </a:r>
          </a:p>
          <a:p>
            <a:pPr algn="ctr">
              <a:lnSpc>
                <a:spcPts val="5729"/>
              </a:lnSpc>
              <a:tabLst>
                <a:tab pos="0" algn="l"/>
              </a:tabLst>
            </a:pPr>
            <a:r>
              <a:rPr lang="en-US" sz="4370" spc="386" dirty="0">
                <a:solidFill>
                  <a:srgbClr val="0070C0"/>
                </a:solidFill>
                <a:latin typeface="Agrandir Medium"/>
              </a:rPr>
              <a:t>First online meeting September 24th, 2024</a:t>
            </a:r>
            <a:endParaRPr lang="el-GR" sz="4370" strike="noStrike" spc="-1" dirty="0">
              <a:solidFill>
                <a:srgbClr val="0070C0"/>
              </a:solidFill>
              <a:latin typeface="Agrandir Medium"/>
            </a:endParaRPr>
          </a:p>
        </p:txBody>
      </p:sp>
      <p:sp>
        <p:nvSpPr>
          <p:cNvPr id="59" name="TextBox 20"/>
          <p:cNvSpPr/>
          <p:nvPr/>
        </p:nvSpPr>
        <p:spPr>
          <a:xfrm>
            <a:off x="3122280" y="3327840"/>
            <a:ext cx="12043440" cy="31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4976"/>
              </a:lnSpc>
              <a:tabLst>
                <a:tab pos="0" algn="l"/>
              </a:tabLst>
            </a:pPr>
            <a:r>
              <a:rPr lang="en-US" sz="19070" b="0" strike="noStrike" spc="-1" dirty="0">
                <a:solidFill>
                  <a:srgbClr val="404040"/>
                </a:solidFill>
                <a:latin typeface="Hibernate"/>
                <a:ea typeface="Hibernate"/>
              </a:rPr>
              <a:t>D’ ARTIDE</a:t>
            </a:r>
            <a:endParaRPr lang="el-GR" sz="1907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6126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Freeform 3"/>
          <p:cNvSpPr/>
          <p:nvPr/>
        </p:nvSpPr>
        <p:spPr>
          <a:xfrm>
            <a:off x="-1214640" y="-653400"/>
            <a:ext cx="3335040" cy="3026520"/>
          </a:xfrm>
          <a:custGeom>
            <a:avLst/>
            <a:gdLst>
              <a:gd name="textAreaLeft" fmla="*/ 0 w 3335040"/>
              <a:gd name="textAreaRight" fmla="*/ 3335400 w 3335040"/>
              <a:gd name="textAreaTop" fmla="*/ 0 h 3026520"/>
              <a:gd name="textAreaBottom" fmla="*/ 3026880 h 3026520"/>
            </a:gdLst>
            <a:ahLst/>
            <a:cxnLst/>
            <a:rect l="textAreaLeft" t="textAreaTop" r="textAreaRight" b="textAreaBottom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Freeform 4"/>
          <p:cNvSpPr/>
          <p:nvPr/>
        </p:nvSpPr>
        <p:spPr>
          <a:xfrm>
            <a:off x="2777400" y="-1093680"/>
            <a:ext cx="2669040" cy="2468880"/>
          </a:xfrm>
          <a:custGeom>
            <a:avLst/>
            <a:gdLst>
              <a:gd name="textAreaLeft" fmla="*/ 0 w 2669040"/>
              <a:gd name="textAreaRight" fmla="*/ 2669400 w 2669040"/>
              <a:gd name="textAreaTop" fmla="*/ 0 h 2468880"/>
              <a:gd name="textAreaBottom" fmla="*/ 2469240 h 2468880"/>
            </a:gdLst>
            <a:ahLst/>
            <a:cxnLst/>
            <a:rect l="textAreaLeft" t="textAreaTop" r="textAreaRight" b="textAreaBottom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Freeform 5"/>
          <p:cNvSpPr/>
          <p:nvPr/>
        </p:nvSpPr>
        <p:spPr>
          <a:xfrm>
            <a:off x="16323120" y="8156880"/>
            <a:ext cx="2436480" cy="2692080"/>
          </a:xfrm>
          <a:custGeom>
            <a:avLst/>
            <a:gdLst>
              <a:gd name="textAreaLeft" fmla="*/ 0 w 2436480"/>
              <a:gd name="textAreaRight" fmla="*/ 2436840 w 2436480"/>
              <a:gd name="textAreaTop" fmla="*/ 0 h 2692080"/>
              <a:gd name="textAreaBottom" fmla="*/ 2692440 h 2692080"/>
            </a:gdLst>
            <a:ahLst/>
            <a:cxnLst/>
            <a:rect l="textAreaLeft" t="textAreaTop" r="textAreaRight" b="textAreaBottom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Freeform 6"/>
          <p:cNvSpPr/>
          <p:nvPr/>
        </p:nvSpPr>
        <p:spPr>
          <a:xfrm rot="2523600">
            <a:off x="8574840" y="8546760"/>
            <a:ext cx="3965760" cy="3822120"/>
          </a:xfrm>
          <a:custGeom>
            <a:avLst/>
            <a:gdLst>
              <a:gd name="textAreaLeft" fmla="*/ 0 w 3965760"/>
              <a:gd name="textAreaRight" fmla="*/ 3966120 w 3965760"/>
              <a:gd name="textAreaTop" fmla="*/ 0 h 3822120"/>
              <a:gd name="textAreaBottom" fmla="*/ 3822480 h 3822120"/>
            </a:gdLst>
            <a:ahLst/>
            <a:cxnLst/>
            <a:rect l="textAreaLeft" t="textAreaTop" r="textAreaRight" b="textAreaBottom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Freeform 7"/>
          <p:cNvSpPr/>
          <p:nvPr/>
        </p:nvSpPr>
        <p:spPr>
          <a:xfrm>
            <a:off x="13748760" y="8858880"/>
            <a:ext cx="2268000" cy="1990080"/>
          </a:xfrm>
          <a:custGeom>
            <a:avLst/>
            <a:gdLst>
              <a:gd name="textAreaLeft" fmla="*/ 0 w 2268000"/>
              <a:gd name="textAreaRight" fmla="*/ 2268360 w 2268000"/>
              <a:gd name="textAreaTop" fmla="*/ 0 h 1990080"/>
              <a:gd name="textAreaBottom" fmla="*/ 1990440 h 1990080"/>
            </a:gdLst>
            <a:ahLst/>
            <a:cxnLst/>
            <a:rect l="textAreaLeft" t="textAreaTop" r="textAreaRight" b="textAreaBottom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Freeform 8"/>
          <p:cNvSpPr/>
          <p:nvPr/>
        </p:nvSpPr>
        <p:spPr>
          <a:xfrm rot="18770400">
            <a:off x="16594920" y="61920"/>
            <a:ext cx="3367080" cy="3245040"/>
          </a:xfrm>
          <a:custGeom>
            <a:avLst/>
            <a:gdLst>
              <a:gd name="textAreaLeft" fmla="*/ 0 w 3367080"/>
              <a:gd name="textAreaRight" fmla="*/ 3367440 w 3367080"/>
              <a:gd name="textAreaTop" fmla="*/ 0 h 3245040"/>
              <a:gd name="textAreaBottom" fmla="*/ 3245400 h 3245040"/>
            </a:gdLst>
            <a:ahLst/>
            <a:cxnLst/>
            <a:rect l="textAreaLeft" t="textAreaTop" r="textAreaRight" b="textAreaBottom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Freeform 9"/>
          <p:cNvSpPr/>
          <p:nvPr/>
        </p:nvSpPr>
        <p:spPr>
          <a:xfrm>
            <a:off x="-1214640" y="357192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Freeform 10"/>
          <p:cNvSpPr/>
          <p:nvPr/>
        </p:nvSpPr>
        <p:spPr>
          <a:xfrm>
            <a:off x="16736400" y="4592520"/>
            <a:ext cx="3102480" cy="3117960"/>
          </a:xfrm>
          <a:custGeom>
            <a:avLst/>
            <a:gdLst>
              <a:gd name="textAreaLeft" fmla="*/ 0 w 3102480"/>
              <a:gd name="textAreaRight" fmla="*/ 3102840 w 3102480"/>
              <a:gd name="textAreaTop" fmla="*/ 0 h 3117960"/>
              <a:gd name="textAreaBottom" fmla="*/ 3118320 h 3117960"/>
            </a:gdLst>
            <a:ahLst/>
            <a:cxnLst/>
            <a:rect l="textAreaLeft" t="textAreaTop" r="textAreaRight" b="textAreaBottom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Freeform 11"/>
          <p:cNvSpPr/>
          <p:nvPr/>
        </p:nvSpPr>
        <p:spPr>
          <a:xfrm rot="10873800">
            <a:off x="13289040" y="-648000"/>
            <a:ext cx="4156560" cy="1979280"/>
          </a:xfrm>
          <a:custGeom>
            <a:avLst/>
            <a:gdLst>
              <a:gd name="textAreaLeft" fmla="*/ 0 w 4156560"/>
              <a:gd name="textAreaRight" fmla="*/ 4156920 w 41565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Freeform 12"/>
          <p:cNvSpPr/>
          <p:nvPr/>
        </p:nvSpPr>
        <p:spPr>
          <a:xfrm>
            <a:off x="10789200" y="-1202040"/>
            <a:ext cx="2478240" cy="2404080"/>
          </a:xfrm>
          <a:custGeom>
            <a:avLst/>
            <a:gdLst>
              <a:gd name="textAreaLeft" fmla="*/ 0 w 2478240"/>
              <a:gd name="textAreaRight" fmla="*/ 2478600 w 2478240"/>
              <a:gd name="textAreaTop" fmla="*/ 0 h 2404080"/>
              <a:gd name="textAreaBottom" fmla="*/ 2404440 h 2404080"/>
            </a:gdLst>
            <a:ahLst/>
            <a:cxnLst/>
            <a:rect l="textAreaLeft" t="textAreaTop" r="textAreaRight" b="textAreaBottom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Freeform 13"/>
          <p:cNvSpPr/>
          <p:nvPr/>
        </p:nvSpPr>
        <p:spPr>
          <a:xfrm>
            <a:off x="-779040" y="8261640"/>
            <a:ext cx="3287160" cy="3184200"/>
          </a:xfrm>
          <a:custGeom>
            <a:avLst/>
            <a:gdLst>
              <a:gd name="textAreaLeft" fmla="*/ 0 w 3287160"/>
              <a:gd name="textAreaRight" fmla="*/ 3287520 w 3287160"/>
              <a:gd name="textAreaTop" fmla="*/ 0 h 3184200"/>
              <a:gd name="textAreaBottom" fmla="*/ 3184560 h 3184200"/>
            </a:gdLst>
            <a:ahLst/>
            <a:cxnLst/>
            <a:rect l="textAreaLeft" t="textAreaTop" r="textAreaRight" b="textAreaBottom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Freeform 14"/>
          <p:cNvSpPr/>
          <p:nvPr/>
        </p:nvSpPr>
        <p:spPr>
          <a:xfrm>
            <a:off x="3083400" y="9151920"/>
            <a:ext cx="4282920" cy="2039760"/>
          </a:xfrm>
          <a:custGeom>
            <a:avLst/>
            <a:gdLst>
              <a:gd name="textAreaLeft" fmla="*/ 0 w 4282920"/>
              <a:gd name="textAreaRight" fmla="*/ 4283280 w 4282920"/>
              <a:gd name="textAreaTop" fmla="*/ 0 h 2039760"/>
              <a:gd name="textAreaBottom" fmla="*/ 2040120 h 2039760"/>
            </a:gdLst>
            <a:ahLst/>
            <a:cxnLst/>
            <a:rect l="textAreaLeft" t="textAreaTop" r="textAreaRight" b="textAreaBottom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Freeform 15"/>
          <p:cNvSpPr/>
          <p:nvPr/>
        </p:nvSpPr>
        <p:spPr>
          <a:xfrm rot="12845400">
            <a:off x="5893560" y="-2052720"/>
            <a:ext cx="4176000" cy="3664440"/>
          </a:xfrm>
          <a:custGeom>
            <a:avLst/>
            <a:gdLst>
              <a:gd name="textAreaLeft" fmla="*/ 0 w 4176000"/>
              <a:gd name="textAreaRight" fmla="*/ 4176360 w 4176000"/>
              <a:gd name="textAreaTop" fmla="*/ 0 h 3664440"/>
              <a:gd name="textAreaBottom" fmla="*/ 3664800 h 3664440"/>
            </a:gdLst>
            <a:ahLst/>
            <a:cxnLst/>
            <a:rect l="textAreaLeft" t="textAreaTop" r="textAreaRight" b="textAreaBottom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16"/>
          <p:cNvSpPr/>
          <p:nvPr/>
        </p:nvSpPr>
        <p:spPr>
          <a:xfrm>
            <a:off x="3931560" y="3588840"/>
            <a:ext cx="10424880" cy="60206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6396"/>
              </a:lnSpc>
              <a:tabLst>
                <a:tab pos="0" algn="l"/>
              </a:tabLst>
            </a:pPr>
            <a:r>
              <a:rPr lang="en-US" sz="7000" b="0" strike="noStrike" spc="-1" dirty="0">
                <a:solidFill>
                  <a:srgbClr val="404040"/>
                </a:solidFill>
                <a:latin typeface="Hibernate"/>
                <a:ea typeface="Hibernate"/>
              </a:rPr>
              <a:t>THANK YOU VERY MUCH!</a:t>
            </a:r>
            <a:endParaRPr lang="en-US" sz="7000" spc="-1" dirty="0">
              <a:solidFill>
                <a:srgbClr val="404040"/>
              </a:solidFill>
              <a:latin typeface="Hibernate"/>
              <a:ea typeface="Hibernate"/>
            </a:endParaRPr>
          </a:p>
          <a:p>
            <a:pPr algn="ctr" defTabSz="914400">
              <a:lnSpc>
                <a:spcPts val="16396"/>
              </a:lnSpc>
              <a:tabLst>
                <a:tab pos="0" algn="l"/>
              </a:tabLst>
            </a:pPr>
            <a:r>
              <a:rPr lang="en-US" sz="7000" b="0" strike="noStrike" spc="-1" dirty="0">
                <a:solidFill>
                  <a:srgbClr val="404040"/>
                </a:solidFill>
                <a:latin typeface="Hibernate"/>
                <a:ea typeface="Hibernate"/>
              </a:rPr>
              <a:t>Alviksskolan Stockholm, Sweden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153" y="9224051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2"/>
          <p:cNvSpPr/>
          <p:nvPr/>
        </p:nvSpPr>
        <p:spPr>
          <a:xfrm rot="16200000">
            <a:off x="4072680" y="-398508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" name="Group 3"/>
          <p:cNvGrpSpPr/>
          <p:nvPr/>
        </p:nvGrpSpPr>
        <p:grpSpPr>
          <a:xfrm>
            <a:off x="2973600" y="3603960"/>
            <a:ext cx="12340440" cy="5112360"/>
            <a:chOff x="2973600" y="3603960"/>
            <a:chExt cx="12340440" cy="5112360"/>
          </a:xfrm>
        </p:grpSpPr>
        <p:sp>
          <p:nvSpPr>
            <p:cNvPr id="62" name="Freeform 4"/>
            <p:cNvSpPr/>
            <p:nvPr/>
          </p:nvSpPr>
          <p:spPr>
            <a:xfrm>
              <a:off x="2973600" y="3603960"/>
              <a:ext cx="12340440" cy="5112360"/>
            </a:xfrm>
            <a:custGeom>
              <a:avLst/>
              <a:gdLst>
                <a:gd name="textAreaLeft" fmla="*/ 0 w 12340440"/>
                <a:gd name="textAreaRight" fmla="*/ 12340800 w 12340440"/>
                <a:gd name="textAreaTop" fmla="*/ 0 h 5112360"/>
                <a:gd name="textAreaBottom" fmla="*/ 5112720 h 5112360"/>
              </a:gdLst>
              <a:ahLst/>
              <a:cxnLst/>
              <a:rect l="textAreaLeft" t="textAreaTop" r="textAreaRight" b="textAreaBottom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TextBox 5"/>
            <p:cNvSpPr/>
            <p:nvPr/>
          </p:nvSpPr>
          <p:spPr>
            <a:xfrm>
              <a:off x="2973600" y="3639960"/>
              <a:ext cx="12340440" cy="507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897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64" name="Freeform 6"/>
          <p:cNvSpPr/>
          <p:nvPr/>
        </p:nvSpPr>
        <p:spPr>
          <a:xfrm>
            <a:off x="16323120" y="8156880"/>
            <a:ext cx="2436480" cy="2692080"/>
          </a:xfrm>
          <a:custGeom>
            <a:avLst/>
            <a:gdLst>
              <a:gd name="textAreaLeft" fmla="*/ 0 w 2436480"/>
              <a:gd name="textAreaRight" fmla="*/ 2436840 w 2436480"/>
              <a:gd name="textAreaTop" fmla="*/ 0 h 2692080"/>
              <a:gd name="textAreaBottom" fmla="*/ 2692440 h 2692080"/>
            </a:gdLst>
            <a:ahLst/>
            <a:cxnLst/>
            <a:rect l="textAreaLeft" t="textAreaTop" r="textAreaRight" b="textAreaBottom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Freeform 7"/>
          <p:cNvSpPr/>
          <p:nvPr/>
        </p:nvSpPr>
        <p:spPr>
          <a:xfrm>
            <a:off x="-1214640" y="683424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Freeform 8"/>
          <p:cNvSpPr/>
          <p:nvPr/>
        </p:nvSpPr>
        <p:spPr>
          <a:xfrm>
            <a:off x="16323120" y="-425160"/>
            <a:ext cx="2478240" cy="2404080"/>
          </a:xfrm>
          <a:custGeom>
            <a:avLst/>
            <a:gdLst>
              <a:gd name="textAreaLeft" fmla="*/ 0 w 2478240"/>
              <a:gd name="textAreaRight" fmla="*/ 2478600 w 2478240"/>
              <a:gd name="textAreaTop" fmla="*/ 0 h 2404080"/>
              <a:gd name="textAreaBottom" fmla="*/ 2404440 h 2404080"/>
            </a:gdLst>
            <a:ahLst/>
            <a:cxnLst/>
            <a:rect l="textAreaLeft" t="textAreaTop" r="textAreaRight" b="textAreaBottom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Freeform 9"/>
          <p:cNvSpPr/>
          <p:nvPr/>
        </p:nvSpPr>
        <p:spPr>
          <a:xfrm>
            <a:off x="-1214640" y="-1246680"/>
            <a:ext cx="3668760" cy="4550760"/>
          </a:xfrm>
          <a:custGeom>
            <a:avLst/>
            <a:gdLst>
              <a:gd name="textAreaLeft" fmla="*/ 0 w 3668760"/>
              <a:gd name="textAreaRight" fmla="*/ 3669120 w 3668760"/>
              <a:gd name="textAreaTop" fmla="*/ 0 h 4550760"/>
              <a:gd name="textAreaBottom" fmla="*/ 4551120 h 4550760"/>
            </a:gdLst>
            <a:ahLst/>
            <a:cxnLst/>
            <a:rect l="textAreaLeft" t="textAreaTop" r="textAreaRight" b="textAreaBottom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10"/>
          <p:cNvSpPr/>
          <p:nvPr/>
        </p:nvSpPr>
        <p:spPr>
          <a:xfrm>
            <a:off x="3026160" y="277200"/>
            <a:ext cx="12453840" cy="33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309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WELCOME TO THE D'ARTIDE PROJECT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1"/>
          <p:cNvSpPr/>
          <p:nvPr/>
        </p:nvSpPr>
        <p:spPr>
          <a:xfrm>
            <a:off x="3026160" y="3880980"/>
            <a:ext cx="11577346" cy="4303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Dynamic Artistic and Digital Inclusion Education (D'ARTIDE).</a:t>
            </a: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Project Timeline: September 2024 - December 2026 (28 months).</a:t>
            </a: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Erasmus+ KA220-SCH - Cooperation partnerships in school education.</a:t>
            </a: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18040" lvl="1" indent="-259200" algn="ctr" defTabSz="914400">
              <a:lnSpc>
                <a:spcPts val="3359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Coordinator: Alviksskolan (Sweden) with 6 partner organizations from Greece, Cyprus, Romania, Portugal, and Italy.</a:t>
            </a: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3359"/>
              </a:lnSpc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Freeform 12"/>
          <p:cNvSpPr/>
          <p:nvPr/>
        </p:nvSpPr>
        <p:spPr>
          <a:xfrm>
            <a:off x="17073360" y="313596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513" y="9165035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"/>
          <p:cNvSpPr/>
          <p:nvPr/>
        </p:nvSpPr>
        <p:spPr>
          <a:xfrm rot="16200000">
            <a:off x="3421200" y="-404784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AutoShape 3"/>
          <p:cNvSpPr/>
          <p:nvPr/>
        </p:nvSpPr>
        <p:spPr>
          <a:xfrm>
            <a:off x="-886680" y="3964680"/>
            <a:ext cx="20061360" cy="360"/>
          </a:xfrm>
          <a:prstGeom prst="line">
            <a:avLst/>
          </a:prstGeom>
          <a:ln w="28575">
            <a:solidFill>
              <a:srgbClr val="5252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" name="Group 4"/>
          <p:cNvGrpSpPr/>
          <p:nvPr/>
        </p:nvGrpSpPr>
        <p:grpSpPr>
          <a:xfrm>
            <a:off x="14318640" y="3728160"/>
            <a:ext cx="501840" cy="501840"/>
            <a:chOff x="14318640" y="3728160"/>
            <a:chExt cx="501840" cy="501840"/>
          </a:xfrm>
        </p:grpSpPr>
        <p:sp>
          <p:nvSpPr>
            <p:cNvPr id="74" name="Freeform 5"/>
            <p:cNvSpPr/>
            <p:nvPr/>
          </p:nvSpPr>
          <p:spPr>
            <a:xfrm>
              <a:off x="14318640" y="3728160"/>
              <a:ext cx="501840" cy="501840"/>
            </a:xfrm>
            <a:custGeom>
              <a:avLst/>
              <a:gdLst>
                <a:gd name="textAreaLeft" fmla="*/ 0 w 501840"/>
                <a:gd name="textAreaRight" fmla="*/ 502200 w 501840"/>
                <a:gd name="textAreaTop" fmla="*/ 0 h 501840"/>
                <a:gd name="textAreaBottom" fmla="*/ 502200 h 5018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TextBox 6"/>
            <p:cNvSpPr/>
            <p:nvPr/>
          </p:nvSpPr>
          <p:spPr>
            <a:xfrm>
              <a:off x="14397120" y="3830040"/>
              <a:ext cx="344880" cy="32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265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76" name="Group 7"/>
          <p:cNvGrpSpPr/>
          <p:nvPr/>
        </p:nvGrpSpPr>
        <p:grpSpPr>
          <a:xfrm>
            <a:off x="10045800" y="3728160"/>
            <a:ext cx="501840" cy="501840"/>
            <a:chOff x="10045800" y="3728160"/>
            <a:chExt cx="501840" cy="501840"/>
          </a:xfrm>
        </p:grpSpPr>
        <p:sp>
          <p:nvSpPr>
            <p:cNvPr id="77" name="Freeform 8"/>
            <p:cNvSpPr/>
            <p:nvPr/>
          </p:nvSpPr>
          <p:spPr>
            <a:xfrm>
              <a:off x="10045800" y="3728160"/>
              <a:ext cx="501840" cy="501840"/>
            </a:xfrm>
            <a:custGeom>
              <a:avLst/>
              <a:gdLst>
                <a:gd name="textAreaLeft" fmla="*/ 0 w 501840"/>
                <a:gd name="textAreaRight" fmla="*/ 502200 w 501840"/>
                <a:gd name="textAreaTop" fmla="*/ 0 h 501840"/>
                <a:gd name="textAreaBottom" fmla="*/ 502200 h 5018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TextBox 9"/>
            <p:cNvSpPr/>
            <p:nvPr/>
          </p:nvSpPr>
          <p:spPr>
            <a:xfrm>
              <a:off x="10124280" y="3830040"/>
              <a:ext cx="344880" cy="32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265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79" name="Group 10"/>
          <p:cNvGrpSpPr/>
          <p:nvPr/>
        </p:nvGrpSpPr>
        <p:grpSpPr>
          <a:xfrm>
            <a:off x="5771160" y="3728160"/>
            <a:ext cx="501840" cy="501840"/>
            <a:chOff x="5771160" y="3728160"/>
            <a:chExt cx="501840" cy="501840"/>
          </a:xfrm>
        </p:grpSpPr>
        <p:sp>
          <p:nvSpPr>
            <p:cNvPr id="80" name="Freeform 11"/>
            <p:cNvSpPr/>
            <p:nvPr/>
          </p:nvSpPr>
          <p:spPr>
            <a:xfrm>
              <a:off x="5771160" y="3728160"/>
              <a:ext cx="501840" cy="501840"/>
            </a:xfrm>
            <a:custGeom>
              <a:avLst/>
              <a:gdLst>
                <a:gd name="textAreaLeft" fmla="*/ 0 w 501840"/>
                <a:gd name="textAreaRight" fmla="*/ 502200 w 501840"/>
                <a:gd name="textAreaTop" fmla="*/ 0 h 501840"/>
                <a:gd name="textAreaBottom" fmla="*/ 502200 h 5018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TextBox 12"/>
            <p:cNvSpPr/>
            <p:nvPr/>
          </p:nvSpPr>
          <p:spPr>
            <a:xfrm>
              <a:off x="5849640" y="3830040"/>
              <a:ext cx="344880" cy="32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265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82" name="Group 13"/>
          <p:cNvGrpSpPr/>
          <p:nvPr/>
        </p:nvGrpSpPr>
        <p:grpSpPr>
          <a:xfrm>
            <a:off x="1496880" y="3728160"/>
            <a:ext cx="501840" cy="501840"/>
            <a:chOff x="1496880" y="3728160"/>
            <a:chExt cx="501840" cy="501840"/>
          </a:xfrm>
        </p:grpSpPr>
        <p:sp>
          <p:nvSpPr>
            <p:cNvPr id="83" name="Freeform 14"/>
            <p:cNvSpPr/>
            <p:nvPr/>
          </p:nvSpPr>
          <p:spPr>
            <a:xfrm>
              <a:off x="1496880" y="3728160"/>
              <a:ext cx="501840" cy="501840"/>
            </a:xfrm>
            <a:custGeom>
              <a:avLst/>
              <a:gdLst>
                <a:gd name="textAreaLeft" fmla="*/ 0 w 501840"/>
                <a:gd name="textAreaRight" fmla="*/ 502200 w 501840"/>
                <a:gd name="textAreaTop" fmla="*/ 0 h 501840"/>
                <a:gd name="textAreaBottom" fmla="*/ 502200 h 5018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TextBox 15"/>
            <p:cNvSpPr/>
            <p:nvPr/>
          </p:nvSpPr>
          <p:spPr>
            <a:xfrm>
              <a:off x="1575000" y="3830040"/>
              <a:ext cx="344880" cy="32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265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85" name="Freeform 16"/>
          <p:cNvSpPr/>
          <p:nvPr/>
        </p:nvSpPr>
        <p:spPr>
          <a:xfrm>
            <a:off x="16027200" y="8292240"/>
            <a:ext cx="3020040" cy="2793600"/>
          </a:xfrm>
          <a:custGeom>
            <a:avLst/>
            <a:gdLst>
              <a:gd name="textAreaLeft" fmla="*/ 0 w 3020040"/>
              <a:gd name="textAreaRight" fmla="*/ 3020400 w 3020040"/>
              <a:gd name="textAreaTop" fmla="*/ 0 h 2793600"/>
              <a:gd name="textAreaBottom" fmla="*/ 2793960 h 2793600"/>
            </a:gdLst>
            <a:ahLst/>
            <a:cxnLst/>
            <a:rect l="textAreaLeft" t="textAreaTop" r="textAreaRight" b="textAreaBottom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Freeform 17"/>
          <p:cNvSpPr/>
          <p:nvPr/>
        </p:nvSpPr>
        <p:spPr>
          <a:xfrm rot="2523600">
            <a:off x="8574840" y="8546760"/>
            <a:ext cx="3965760" cy="3822120"/>
          </a:xfrm>
          <a:custGeom>
            <a:avLst/>
            <a:gdLst>
              <a:gd name="textAreaLeft" fmla="*/ 0 w 3965760"/>
              <a:gd name="textAreaRight" fmla="*/ 3966120 w 3965760"/>
              <a:gd name="textAreaTop" fmla="*/ 0 h 3822120"/>
              <a:gd name="textAreaBottom" fmla="*/ 3822480 h 3822120"/>
            </a:gdLst>
            <a:ahLst/>
            <a:cxnLst/>
            <a:rect l="textAreaLeft" t="textAreaTop" r="textAreaRight" b="textAreaBottom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Freeform 18"/>
          <p:cNvSpPr/>
          <p:nvPr/>
        </p:nvSpPr>
        <p:spPr>
          <a:xfrm>
            <a:off x="3083400" y="9151920"/>
            <a:ext cx="4282920" cy="2039760"/>
          </a:xfrm>
          <a:custGeom>
            <a:avLst/>
            <a:gdLst>
              <a:gd name="textAreaLeft" fmla="*/ 0 w 4282920"/>
              <a:gd name="textAreaRight" fmla="*/ 4283280 w 4282920"/>
              <a:gd name="textAreaTop" fmla="*/ 0 h 2039760"/>
              <a:gd name="textAreaBottom" fmla="*/ 2040120 h 2039760"/>
            </a:gdLst>
            <a:ahLst/>
            <a:cxnLst/>
            <a:rect l="textAreaLeft" t="textAreaTop" r="textAreaRight" b="textAreaBottom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reeform 19"/>
          <p:cNvSpPr/>
          <p:nvPr/>
        </p:nvSpPr>
        <p:spPr>
          <a:xfrm>
            <a:off x="-886680" y="-2855520"/>
            <a:ext cx="4467960" cy="4367520"/>
          </a:xfrm>
          <a:custGeom>
            <a:avLst/>
            <a:gdLst>
              <a:gd name="textAreaLeft" fmla="*/ 0 w 4467960"/>
              <a:gd name="textAreaRight" fmla="*/ 4468320 w 4467960"/>
              <a:gd name="textAreaTop" fmla="*/ 0 h 4367520"/>
              <a:gd name="textAreaBottom" fmla="*/ 4367880 h 4367520"/>
            </a:gdLst>
            <a:ahLst/>
            <a:cxnLst/>
            <a:rect l="textAreaLeft" t="textAreaTop" r="textAreaRight" b="textAreaBottom"/>
            <a:pathLst>
              <a:path w="4468392" h="4367853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Freeform 20"/>
          <p:cNvSpPr/>
          <p:nvPr/>
        </p:nvSpPr>
        <p:spPr>
          <a:xfrm>
            <a:off x="12518640" y="-1606320"/>
            <a:ext cx="3102480" cy="3117960"/>
          </a:xfrm>
          <a:custGeom>
            <a:avLst/>
            <a:gdLst>
              <a:gd name="textAreaLeft" fmla="*/ 0 w 3102480"/>
              <a:gd name="textAreaRight" fmla="*/ 3102840 w 3102480"/>
              <a:gd name="textAreaTop" fmla="*/ 0 h 3117960"/>
              <a:gd name="textAreaBottom" fmla="*/ 3118320 h 3117960"/>
            </a:gdLst>
            <a:ahLst/>
            <a:cxnLst/>
            <a:rect l="textAreaLeft" t="textAreaTop" r="textAreaRight" b="textAreaBottom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Freeform 21"/>
          <p:cNvSpPr/>
          <p:nvPr/>
        </p:nvSpPr>
        <p:spPr>
          <a:xfrm rot="10800000">
            <a:off x="16027920" y="-1200960"/>
            <a:ext cx="4269600" cy="3746520"/>
          </a:xfrm>
          <a:custGeom>
            <a:avLst/>
            <a:gdLst>
              <a:gd name="textAreaLeft" fmla="*/ 0 w 4269600"/>
              <a:gd name="textAreaRight" fmla="*/ 4269960 w 4269600"/>
              <a:gd name="textAreaTop" fmla="*/ 0 h 3746520"/>
              <a:gd name="textAreaBottom" fmla="*/ 3746880 h 3746520"/>
            </a:gdLst>
            <a:ahLst/>
            <a:cxnLst/>
            <a:rect l="textAreaLeft" t="textAreaTop" r="textAreaRight" b="textAreaBottom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22"/>
          <p:cNvSpPr/>
          <p:nvPr/>
        </p:nvSpPr>
        <p:spPr>
          <a:xfrm>
            <a:off x="4820400" y="540000"/>
            <a:ext cx="8646840" cy="33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309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PROJECT OBJECTIVES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23"/>
          <p:cNvSpPr/>
          <p:nvPr/>
        </p:nvSpPr>
        <p:spPr>
          <a:xfrm>
            <a:off x="4235400" y="5352120"/>
            <a:ext cx="4008240" cy="8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341"/>
              </a:lnSpc>
            </a:pPr>
            <a:r>
              <a:rPr lang="en-US" sz="2000" b="1" strike="noStrike" spc="-1" dirty="0">
                <a:solidFill>
                  <a:srgbClr val="525252"/>
                </a:solidFill>
                <a:latin typeface="Montserrat Medium"/>
                <a:ea typeface="Montserrat Medium"/>
              </a:rPr>
              <a:t>Develop digital tools and inclusive curricula to support students (ages 12-16).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24"/>
          <p:cNvSpPr/>
          <p:nvPr/>
        </p:nvSpPr>
        <p:spPr>
          <a:xfrm>
            <a:off x="8862840" y="5352120"/>
            <a:ext cx="3986640" cy="8848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341"/>
              </a:lnSpc>
            </a:pPr>
            <a:r>
              <a:rPr lang="en-US" sz="2000" b="1" strike="noStrike" spc="-1" dirty="0">
                <a:solidFill>
                  <a:srgbClr val="525252"/>
                </a:solidFill>
                <a:latin typeface="Montserrat Medium"/>
                <a:ea typeface="Montserrat Medium"/>
              </a:rPr>
              <a:t>Foster cultural appreciation through artistic expression and digital tools.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25"/>
          <p:cNvSpPr/>
          <p:nvPr/>
        </p:nvSpPr>
        <p:spPr>
          <a:xfrm>
            <a:off x="13116600" y="5352120"/>
            <a:ext cx="3873240" cy="8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341"/>
              </a:lnSpc>
            </a:pPr>
            <a:r>
              <a:rPr lang="en-US" sz="2000" b="1" strike="noStrike" spc="-1" dirty="0">
                <a:solidFill>
                  <a:srgbClr val="525252"/>
                </a:solidFill>
                <a:latin typeface="Montserrat Medium"/>
                <a:ea typeface="Montserrat Medium"/>
              </a:rPr>
              <a:t>Prepare students for a more adaptable, creative, and inclusive future</a:t>
            </a:r>
            <a:r>
              <a:rPr lang="en-US" sz="1500" b="1" strike="noStrike" spc="-1" dirty="0">
                <a:solidFill>
                  <a:srgbClr val="525252"/>
                </a:solidFill>
                <a:latin typeface="Montserrat Medium"/>
                <a:ea typeface="Montserrat Medium"/>
              </a:rPr>
              <a:t>.</a:t>
            </a:r>
            <a:endParaRPr lang="el-GR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26"/>
          <p:cNvSpPr/>
          <p:nvPr/>
        </p:nvSpPr>
        <p:spPr>
          <a:xfrm>
            <a:off x="248040" y="5352120"/>
            <a:ext cx="3720960" cy="11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341"/>
              </a:lnSpc>
            </a:pPr>
            <a:r>
              <a:rPr lang="en-US" sz="2000" b="1" strike="noStrike" spc="-1" dirty="0">
                <a:solidFill>
                  <a:srgbClr val="525252"/>
                </a:solidFill>
                <a:latin typeface="Montserrat Medium"/>
                <a:ea typeface="Montserrat Medium"/>
              </a:rPr>
              <a:t>Integrate digital literacy and creative arts to enhance inclusivity and innovation.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341"/>
              </a:lnSpc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693" y="9054492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" name="Group 3"/>
          <p:cNvGrpSpPr/>
          <p:nvPr/>
        </p:nvGrpSpPr>
        <p:grpSpPr>
          <a:xfrm>
            <a:off x="9853920" y="1386720"/>
            <a:ext cx="7514640" cy="7513560"/>
            <a:chOff x="9853920" y="1386720"/>
            <a:chExt cx="7514640" cy="7513560"/>
          </a:xfrm>
        </p:grpSpPr>
        <p:sp>
          <p:nvSpPr>
            <p:cNvPr id="98" name="Freeform 4"/>
            <p:cNvSpPr/>
            <p:nvPr/>
          </p:nvSpPr>
          <p:spPr>
            <a:xfrm>
              <a:off x="9853920" y="1386720"/>
              <a:ext cx="7514640" cy="7513560"/>
            </a:xfrm>
            <a:custGeom>
              <a:avLst/>
              <a:gdLst>
                <a:gd name="textAreaLeft" fmla="*/ 0 w 7514640"/>
                <a:gd name="textAreaRight" fmla="*/ 7515000 w 7514640"/>
                <a:gd name="textAreaTop" fmla="*/ 0 h 7513560"/>
                <a:gd name="textAreaBottom" fmla="*/ 7513920 h 7513560"/>
              </a:gdLst>
              <a:ahLst/>
              <a:cxnLst/>
              <a:rect l="textAreaLeft" t="textAreaTop" r="textAreaRight" b="textAreaBottom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" name="TextBox 5"/>
          <p:cNvSpPr/>
          <p:nvPr/>
        </p:nvSpPr>
        <p:spPr>
          <a:xfrm>
            <a:off x="1446480" y="720000"/>
            <a:ext cx="8273520" cy="29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178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WHAT WE AIM TO ACHIEVE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6"/>
          <p:cNvSpPr/>
          <p:nvPr/>
        </p:nvSpPr>
        <p:spPr>
          <a:xfrm>
            <a:off x="1440360" y="3917880"/>
            <a:ext cx="7703280" cy="46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474840" lvl="1" indent="-237600" defTabSz="914400">
              <a:lnSpc>
                <a:spcPts val="3081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404040"/>
                </a:solidFill>
                <a:latin typeface="Montserrat Medium"/>
                <a:ea typeface="Montserrat Medium"/>
              </a:rPr>
              <a:t>Inclusive Curriculum: Integrating digital arts with school education.</a:t>
            </a:r>
            <a:endParaRPr lang="el-GR" sz="2200" b="0" strike="noStrike" spc="-1">
              <a:solidFill>
                <a:srgbClr val="000000"/>
              </a:solidFill>
              <a:latin typeface="Arial"/>
            </a:endParaRPr>
          </a:p>
          <a:p>
            <a:pPr marL="474840" lvl="1" indent="-237600" defTabSz="914400">
              <a:lnSpc>
                <a:spcPts val="3081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404040"/>
                </a:solidFill>
                <a:latin typeface="Montserrat Medium"/>
                <a:ea typeface="Montserrat Medium"/>
              </a:rPr>
              <a:t>Digital Literacy Tools: Development of interactive, accessible digital tools.</a:t>
            </a:r>
            <a:endParaRPr lang="el-GR" sz="2200" b="0" strike="noStrike" spc="-1">
              <a:solidFill>
                <a:srgbClr val="000000"/>
              </a:solidFill>
              <a:latin typeface="Arial"/>
            </a:endParaRPr>
          </a:p>
          <a:p>
            <a:pPr marL="474840" lvl="1" indent="-237600" defTabSz="914400">
              <a:lnSpc>
                <a:spcPts val="3081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404040"/>
                </a:solidFill>
                <a:latin typeface="Montserrat Medium"/>
                <a:ea typeface="Montserrat Medium"/>
              </a:rPr>
              <a:t>Digital Art Library: A platform for showcasing student-led digital art.</a:t>
            </a:r>
            <a:endParaRPr lang="el-GR" sz="2200" b="0" strike="noStrike" spc="-1">
              <a:solidFill>
                <a:srgbClr val="000000"/>
              </a:solidFill>
              <a:latin typeface="Arial"/>
            </a:endParaRPr>
          </a:p>
          <a:p>
            <a:pPr marL="474840" lvl="1" indent="-237600" defTabSz="914400">
              <a:lnSpc>
                <a:spcPts val="3081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404040"/>
                </a:solidFill>
                <a:latin typeface="Montserrat Medium"/>
                <a:ea typeface="Montserrat Medium"/>
              </a:rPr>
              <a:t>Workshops &amp; Performances: Interactive workshops and digital performances.</a:t>
            </a:r>
            <a:endParaRPr lang="el-GR" sz="2200" b="0" strike="noStrike" spc="-1">
              <a:solidFill>
                <a:srgbClr val="000000"/>
              </a:solidFill>
              <a:latin typeface="Arial"/>
            </a:endParaRPr>
          </a:p>
          <a:p>
            <a:pPr marL="474840" lvl="1" indent="-237600" defTabSz="914400">
              <a:lnSpc>
                <a:spcPts val="3081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404040"/>
                </a:solidFill>
                <a:latin typeface="Montserrat Medium"/>
                <a:ea typeface="Montserrat Medium"/>
              </a:rPr>
              <a:t>Educator Training: Training teachers to use digital tools and integrate them into their teaching.</a:t>
            </a:r>
            <a:endParaRPr lang="el-GR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81"/>
              </a:lnSpc>
              <a:tabLst>
                <a:tab pos="0" algn="l"/>
              </a:tabLst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53" y="9052691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3"/>
          <p:cNvSpPr/>
          <p:nvPr/>
        </p:nvSpPr>
        <p:spPr>
          <a:xfrm>
            <a:off x="1474560" y="425880"/>
            <a:ext cx="7345440" cy="29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1178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MAIN WORK PACKAGES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4"/>
          <p:cNvSpPr/>
          <p:nvPr/>
        </p:nvSpPr>
        <p:spPr>
          <a:xfrm>
            <a:off x="1098000" y="3917880"/>
            <a:ext cx="8266680" cy="57368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39640" lvl="1" indent="-270000" defTabSz="914400">
              <a:lnSpc>
                <a:spcPts val="3498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WP1: Project Management - Alviksskolan.</a:t>
            </a:r>
          </a:p>
          <a:p>
            <a:pPr marL="269640" lvl="1" defTabSz="914400">
              <a:lnSpc>
                <a:spcPts val="3498"/>
              </a:lnSpc>
              <a:buClr>
                <a:srgbClr val="404040"/>
              </a:buClr>
            </a:pP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498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WP2: Curriculum Development –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Oloklirosi</a:t>
            </a:r>
            <a:endParaRPr lang="en-US" sz="2800" b="1" strike="noStrike" spc="-1" dirty="0">
              <a:solidFill>
                <a:srgbClr val="404040"/>
              </a:solidFill>
              <a:latin typeface="Montserrat Medium"/>
              <a:ea typeface="Montserrat Medium"/>
            </a:endParaRPr>
          </a:p>
          <a:p>
            <a:pPr marL="269640" lvl="1" defTabSz="914400">
              <a:lnSpc>
                <a:spcPts val="3498"/>
              </a:lnSpc>
              <a:buClr>
                <a:srgbClr val="404040"/>
              </a:buClr>
            </a:pP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498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WP3: Digital Literacy Tools - The Hub Nicosia.</a:t>
            </a:r>
          </a:p>
          <a:p>
            <a:pPr marL="269640" lvl="1" defTabSz="914400">
              <a:lnSpc>
                <a:spcPts val="3498"/>
              </a:lnSpc>
              <a:buClr>
                <a:srgbClr val="404040"/>
              </a:buClr>
            </a:pP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498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WP4: Digital Art Library - Memento Mortis.</a:t>
            </a:r>
          </a:p>
          <a:p>
            <a:pPr marL="269640" lvl="1" defTabSz="914400">
              <a:lnSpc>
                <a:spcPts val="3498"/>
              </a:lnSpc>
              <a:buClr>
                <a:srgbClr val="404040"/>
              </a:buClr>
            </a:pP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498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WP5: Dissemination &amp; Evaluation - The Hub Nicosia/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Oloklirosi</a:t>
            </a:r>
            <a:r>
              <a:rPr lang="en-US" sz="28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.</a:t>
            </a:r>
          </a:p>
          <a:p>
            <a:pPr marL="269640" lvl="1" defTabSz="914400">
              <a:lnSpc>
                <a:spcPts val="3498"/>
              </a:lnSpc>
              <a:buClr>
                <a:srgbClr val="404040"/>
              </a:buClr>
            </a:pP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81"/>
              </a:lnSpc>
              <a:tabLst>
                <a:tab pos="0" algn="l"/>
              </a:tabLst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4" name="Group 5"/>
          <p:cNvGrpSpPr/>
          <p:nvPr/>
        </p:nvGrpSpPr>
        <p:grpSpPr>
          <a:xfrm>
            <a:off x="9853920" y="1386720"/>
            <a:ext cx="7514640" cy="7513560"/>
            <a:chOff x="9853920" y="1386720"/>
            <a:chExt cx="7514640" cy="7513560"/>
          </a:xfrm>
        </p:grpSpPr>
        <p:sp>
          <p:nvSpPr>
            <p:cNvPr id="105" name="Freeform 6"/>
            <p:cNvSpPr/>
            <p:nvPr/>
          </p:nvSpPr>
          <p:spPr>
            <a:xfrm>
              <a:off x="9853920" y="1386720"/>
              <a:ext cx="7514640" cy="7513560"/>
            </a:xfrm>
            <a:custGeom>
              <a:avLst/>
              <a:gdLst>
                <a:gd name="textAreaLeft" fmla="*/ 0 w 7514640"/>
                <a:gd name="textAreaRight" fmla="*/ 7515000 w 7514640"/>
                <a:gd name="textAreaTop" fmla="*/ 0 h 7513560"/>
                <a:gd name="textAreaBottom" fmla="*/ 7513920 h 7513560"/>
              </a:gdLst>
              <a:ahLst/>
              <a:cxnLst/>
              <a:rect l="textAreaLeft" t="textAreaTop" r="textAreaRight" b="textAreaBottom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693" y="9052691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7" name="Group 3"/>
          <p:cNvGrpSpPr/>
          <p:nvPr/>
        </p:nvGrpSpPr>
        <p:grpSpPr>
          <a:xfrm>
            <a:off x="2973600" y="2130120"/>
            <a:ext cx="12340440" cy="6586200"/>
            <a:chOff x="2973600" y="3603960"/>
            <a:chExt cx="12340440" cy="5112360"/>
          </a:xfrm>
        </p:grpSpPr>
        <p:sp>
          <p:nvSpPr>
            <p:cNvPr id="108" name="Freeform 4"/>
            <p:cNvSpPr/>
            <p:nvPr/>
          </p:nvSpPr>
          <p:spPr>
            <a:xfrm>
              <a:off x="2973600" y="3603960"/>
              <a:ext cx="12340440" cy="5112360"/>
            </a:xfrm>
            <a:custGeom>
              <a:avLst/>
              <a:gdLst>
                <a:gd name="textAreaLeft" fmla="*/ 0 w 12340440"/>
                <a:gd name="textAreaRight" fmla="*/ 12340800 w 12340440"/>
                <a:gd name="textAreaTop" fmla="*/ 0 h 5112360"/>
                <a:gd name="textAreaBottom" fmla="*/ 5112720 h 5112360"/>
              </a:gdLst>
              <a:ahLst/>
              <a:cxnLst/>
              <a:rect l="textAreaLeft" t="textAreaTop" r="textAreaRight" b="textAreaBottom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TextBox 5"/>
            <p:cNvSpPr/>
            <p:nvPr/>
          </p:nvSpPr>
          <p:spPr>
            <a:xfrm>
              <a:off x="2973600" y="3639960"/>
              <a:ext cx="12340440" cy="507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897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10" name="Freeform 6"/>
          <p:cNvSpPr/>
          <p:nvPr/>
        </p:nvSpPr>
        <p:spPr>
          <a:xfrm>
            <a:off x="16323120" y="8156880"/>
            <a:ext cx="2436480" cy="2692080"/>
          </a:xfrm>
          <a:custGeom>
            <a:avLst/>
            <a:gdLst>
              <a:gd name="textAreaLeft" fmla="*/ 0 w 2436480"/>
              <a:gd name="textAreaRight" fmla="*/ 2436840 w 2436480"/>
              <a:gd name="textAreaTop" fmla="*/ 0 h 2692080"/>
              <a:gd name="textAreaBottom" fmla="*/ 2692440 h 2692080"/>
            </a:gdLst>
            <a:ahLst/>
            <a:cxnLst/>
            <a:rect l="textAreaLeft" t="textAreaTop" r="textAreaRight" b="textAreaBottom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Freeform 7"/>
          <p:cNvSpPr/>
          <p:nvPr/>
        </p:nvSpPr>
        <p:spPr>
          <a:xfrm>
            <a:off x="-1214640" y="683424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Freeform 8"/>
          <p:cNvSpPr/>
          <p:nvPr/>
        </p:nvSpPr>
        <p:spPr>
          <a:xfrm>
            <a:off x="16323120" y="-425160"/>
            <a:ext cx="2478240" cy="2404080"/>
          </a:xfrm>
          <a:custGeom>
            <a:avLst/>
            <a:gdLst>
              <a:gd name="textAreaLeft" fmla="*/ 0 w 2478240"/>
              <a:gd name="textAreaRight" fmla="*/ 2478600 w 2478240"/>
              <a:gd name="textAreaTop" fmla="*/ 0 h 2404080"/>
              <a:gd name="textAreaBottom" fmla="*/ 2404440 h 2404080"/>
            </a:gdLst>
            <a:ahLst/>
            <a:cxnLst/>
            <a:rect l="textAreaLeft" t="textAreaTop" r="textAreaRight" b="textAreaBottom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Freeform 9"/>
          <p:cNvSpPr/>
          <p:nvPr/>
        </p:nvSpPr>
        <p:spPr>
          <a:xfrm>
            <a:off x="-1214640" y="-1246680"/>
            <a:ext cx="3668760" cy="4550760"/>
          </a:xfrm>
          <a:custGeom>
            <a:avLst/>
            <a:gdLst>
              <a:gd name="textAreaLeft" fmla="*/ 0 w 3668760"/>
              <a:gd name="textAreaRight" fmla="*/ 3669120 w 3668760"/>
              <a:gd name="textAreaTop" fmla="*/ 0 h 4550760"/>
              <a:gd name="textAreaBottom" fmla="*/ 4551120 h 4550760"/>
            </a:gdLst>
            <a:ahLst/>
            <a:cxnLst/>
            <a:rect l="textAreaLeft" t="textAreaTop" r="textAreaRight" b="textAreaBottom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0"/>
          <p:cNvSpPr/>
          <p:nvPr/>
        </p:nvSpPr>
        <p:spPr>
          <a:xfrm>
            <a:off x="5148720" y="277200"/>
            <a:ext cx="7989840" cy="33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309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MEET THE PARTNERS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"/>
          <p:cNvSpPr/>
          <p:nvPr/>
        </p:nvSpPr>
        <p:spPr>
          <a:xfrm>
            <a:off x="4188061" y="2439550"/>
            <a:ext cx="9727560" cy="59673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Alviksskolan (Sweden).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Oloklirosi</a:t>
            </a: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 (Greece).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Memento Mortis (Greece).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The Hub Nicosia (Cyprus).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SCOALA GIMNAZIALA HOREA (Romania).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Agrupamento</a:t>
            </a: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 de </a:t>
            </a:r>
            <a:r>
              <a:rPr lang="en-US" sz="26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Escolas</a:t>
            </a: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 Augusto </a:t>
            </a:r>
            <a:r>
              <a:rPr lang="en-US" sz="2600" b="1" strike="noStrike" spc="-1" dirty="0" err="1">
                <a:solidFill>
                  <a:srgbClr val="404040"/>
                </a:solidFill>
                <a:latin typeface="Montserrat Medium"/>
                <a:ea typeface="Montserrat Medium"/>
              </a:rPr>
              <a:t>Cabrita</a:t>
            </a: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 (Portugal).</a:t>
            </a: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61240" lvl="1" indent="-280800" algn="ctr" defTabSz="914400">
              <a:lnSpc>
                <a:spcPts val="3640"/>
              </a:lnSpc>
              <a:buClr>
                <a:srgbClr val="40404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404040"/>
                </a:solidFill>
                <a:latin typeface="Montserrat Medium"/>
                <a:ea typeface="Montserrat Medium"/>
              </a:rPr>
              <a:t>LICEO "DON QUIRICO PUNZI" (Italy).</a:t>
            </a:r>
            <a:endParaRPr lang="el-G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Freeform 12"/>
          <p:cNvSpPr/>
          <p:nvPr/>
        </p:nvSpPr>
        <p:spPr>
          <a:xfrm>
            <a:off x="17073360" y="3135960"/>
            <a:ext cx="2428920" cy="4014720"/>
          </a:xfrm>
          <a:custGeom>
            <a:avLst/>
            <a:gdLst>
              <a:gd name="textAreaLeft" fmla="*/ 0 w 2428920"/>
              <a:gd name="textAreaRight" fmla="*/ 2429280 w 2428920"/>
              <a:gd name="textAreaTop" fmla="*/ 0 h 4014720"/>
              <a:gd name="textAreaBottom" fmla="*/ 4015080 h 4014720"/>
            </a:gdLst>
            <a:ahLst/>
            <a:cxnLst/>
            <a:rect l="textAreaLeft" t="textAreaTop" r="textAreaRight" b="textAreaBottom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86" y="9037595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8" name="Group 3"/>
          <p:cNvGrpSpPr/>
          <p:nvPr/>
        </p:nvGrpSpPr>
        <p:grpSpPr>
          <a:xfrm>
            <a:off x="1526760" y="3503160"/>
            <a:ext cx="2346120" cy="2036880"/>
            <a:chOff x="1526760" y="3503160"/>
            <a:chExt cx="2346120" cy="2036880"/>
          </a:xfrm>
        </p:grpSpPr>
        <p:sp>
          <p:nvSpPr>
            <p:cNvPr id="119" name="Freeform 4"/>
            <p:cNvSpPr/>
            <p:nvPr/>
          </p:nvSpPr>
          <p:spPr>
            <a:xfrm>
              <a:off x="1526760" y="3503160"/>
              <a:ext cx="2346120" cy="2036880"/>
            </a:xfrm>
            <a:custGeom>
              <a:avLst/>
              <a:gdLst>
                <a:gd name="textAreaLeft" fmla="*/ 0 w 2346120"/>
                <a:gd name="textAreaRight" fmla="*/ 2346480 w 2346120"/>
                <a:gd name="textAreaTop" fmla="*/ 0 h 2036880"/>
                <a:gd name="textAreaBottom" fmla="*/ 2037240 h 2036880"/>
              </a:gdLst>
              <a:ahLst/>
              <a:cxnLst/>
              <a:rect l="textAreaLeft" t="textAreaTop" r="textAreaRight" b="textAreaBottom"/>
              <a:pathLst>
                <a:path w="936234" h="812800">
                  <a:moveTo>
                    <a:pt x="98974" y="0"/>
                  </a:moveTo>
                  <a:lnTo>
                    <a:pt x="837260" y="0"/>
                  </a:lnTo>
                  <a:cubicBezTo>
                    <a:pt x="891922" y="0"/>
                    <a:pt x="936234" y="44312"/>
                    <a:pt x="936234" y="98974"/>
                  </a:cubicBezTo>
                  <a:lnTo>
                    <a:pt x="936234" y="713826"/>
                  </a:lnTo>
                  <a:cubicBezTo>
                    <a:pt x="936234" y="768488"/>
                    <a:pt x="891922" y="812800"/>
                    <a:pt x="837260" y="812800"/>
                  </a:cubicBezTo>
                  <a:lnTo>
                    <a:pt x="98974" y="812800"/>
                  </a:lnTo>
                  <a:cubicBezTo>
                    <a:pt x="44312" y="812800"/>
                    <a:pt x="0" y="768488"/>
                    <a:pt x="0" y="713826"/>
                  </a:cubicBezTo>
                  <a:lnTo>
                    <a:pt x="0" y="98974"/>
                  </a:lnTo>
                  <a:cubicBezTo>
                    <a:pt x="0" y="44312"/>
                    <a:pt x="44312" y="0"/>
                    <a:pt x="98974" y="0"/>
                  </a:cubicBezTo>
                  <a:close/>
                </a:path>
              </a:pathLst>
            </a:custGeom>
            <a:solidFill>
              <a:srgbClr val="B8CD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TextBox 5"/>
            <p:cNvSpPr/>
            <p:nvPr/>
          </p:nvSpPr>
          <p:spPr>
            <a:xfrm>
              <a:off x="1526760" y="3598560"/>
              <a:ext cx="2346120" cy="194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574"/>
                </a:lnSpc>
              </a:pPr>
              <a:r>
                <a:rPr lang="en-US" sz="2500" b="1" strike="noStrike" spc="174">
                  <a:solidFill>
                    <a:srgbClr val="FFFFFF"/>
                  </a:solidFill>
                  <a:latin typeface="Montserrat Classic Bold"/>
                  <a:ea typeface="Montserrat Classic Bold"/>
                </a:rPr>
                <a:t>Phase 1 (Months 1-6)</a:t>
              </a:r>
              <a:endParaRPr lang="el-GR" sz="2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1" name="TextBox 6"/>
          <p:cNvSpPr/>
          <p:nvPr/>
        </p:nvSpPr>
        <p:spPr>
          <a:xfrm>
            <a:off x="4179240" y="550440"/>
            <a:ext cx="9929160" cy="23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8340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PROJECT TIMELINE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7"/>
          <p:cNvSpPr/>
          <p:nvPr/>
        </p:nvSpPr>
        <p:spPr>
          <a:xfrm>
            <a:off x="865080" y="6037560"/>
            <a:ext cx="3827160" cy="92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432"/>
              </a:lnSpc>
              <a:tabLst>
                <a:tab pos="0" algn="l"/>
              </a:tabLst>
            </a:pPr>
            <a:r>
              <a:rPr lang="en-US" sz="2000" b="1" strike="noStrike" spc="49" dirty="0">
                <a:solidFill>
                  <a:srgbClr val="000000"/>
                </a:solidFill>
                <a:latin typeface="Montserrat Medium"/>
                <a:ea typeface="Montserrat Medium"/>
              </a:rPr>
              <a:t>Initial planning and curriculum design, digital tool concept development.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" name="Group 8"/>
          <p:cNvGrpSpPr/>
          <p:nvPr/>
        </p:nvGrpSpPr>
        <p:grpSpPr>
          <a:xfrm>
            <a:off x="5528880" y="3503160"/>
            <a:ext cx="2545200" cy="2036880"/>
            <a:chOff x="5528880" y="3503160"/>
            <a:chExt cx="2545200" cy="2036880"/>
          </a:xfrm>
        </p:grpSpPr>
        <p:sp>
          <p:nvSpPr>
            <p:cNvPr id="124" name="Freeform 9"/>
            <p:cNvSpPr/>
            <p:nvPr/>
          </p:nvSpPr>
          <p:spPr>
            <a:xfrm>
              <a:off x="5528880" y="3503160"/>
              <a:ext cx="2545200" cy="2036880"/>
            </a:xfrm>
            <a:custGeom>
              <a:avLst/>
              <a:gdLst>
                <a:gd name="textAreaLeft" fmla="*/ 0 w 2545200"/>
                <a:gd name="textAreaRight" fmla="*/ 2545560 w 2545200"/>
                <a:gd name="textAreaTop" fmla="*/ 0 h 2036880"/>
                <a:gd name="textAreaBottom" fmla="*/ 2037240 h 2036880"/>
              </a:gdLst>
              <a:ahLst/>
              <a:cxnLst/>
              <a:rect l="textAreaLeft" t="textAreaTop" r="textAreaRight" b="textAreaBottom"/>
              <a:pathLst>
                <a:path w="1015584" h="812800">
                  <a:moveTo>
                    <a:pt x="91241" y="0"/>
                  </a:moveTo>
                  <a:lnTo>
                    <a:pt x="924343" y="0"/>
                  </a:lnTo>
                  <a:cubicBezTo>
                    <a:pt x="948542" y="0"/>
                    <a:pt x="971749" y="9613"/>
                    <a:pt x="988860" y="26724"/>
                  </a:cubicBezTo>
                  <a:cubicBezTo>
                    <a:pt x="1005971" y="43835"/>
                    <a:pt x="1015584" y="67042"/>
                    <a:pt x="1015584" y="91241"/>
                  </a:cubicBezTo>
                  <a:lnTo>
                    <a:pt x="1015584" y="721559"/>
                  </a:lnTo>
                  <a:cubicBezTo>
                    <a:pt x="1015584" y="771950"/>
                    <a:pt x="974734" y="812800"/>
                    <a:pt x="924343" y="812800"/>
                  </a:cubicBezTo>
                  <a:lnTo>
                    <a:pt x="91241" y="812800"/>
                  </a:lnTo>
                  <a:cubicBezTo>
                    <a:pt x="67042" y="812800"/>
                    <a:pt x="43835" y="803187"/>
                    <a:pt x="26724" y="786076"/>
                  </a:cubicBezTo>
                  <a:cubicBezTo>
                    <a:pt x="9613" y="768965"/>
                    <a:pt x="0" y="745758"/>
                    <a:pt x="0" y="721559"/>
                  </a:cubicBezTo>
                  <a:lnTo>
                    <a:pt x="0" y="91241"/>
                  </a:lnTo>
                  <a:cubicBezTo>
                    <a:pt x="0" y="67042"/>
                    <a:pt x="9613" y="43835"/>
                    <a:pt x="26724" y="26724"/>
                  </a:cubicBezTo>
                  <a:cubicBezTo>
                    <a:pt x="43835" y="9613"/>
                    <a:pt x="67042" y="0"/>
                    <a:pt x="91241" y="0"/>
                  </a:cubicBezTo>
                  <a:close/>
                </a:path>
              </a:pathLst>
            </a:custGeom>
            <a:solidFill>
              <a:srgbClr val="F7BB9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TextBox 10"/>
            <p:cNvSpPr/>
            <p:nvPr/>
          </p:nvSpPr>
          <p:spPr>
            <a:xfrm>
              <a:off x="5528880" y="3598560"/>
              <a:ext cx="2545200" cy="194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574"/>
                </a:lnSpc>
              </a:pPr>
              <a:r>
                <a:rPr lang="en-US" sz="2500" b="1" strike="noStrike" spc="174">
                  <a:solidFill>
                    <a:srgbClr val="FFFFFF"/>
                  </a:solidFill>
                  <a:latin typeface="Montserrat Classic Bold"/>
                  <a:ea typeface="Montserrat Classic Bold"/>
                </a:rPr>
                <a:t>Phase 2 (Months 7-14)</a:t>
              </a:r>
              <a:endParaRPr lang="el-GR" sz="2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6" name="Group 11"/>
          <p:cNvGrpSpPr/>
          <p:nvPr/>
        </p:nvGrpSpPr>
        <p:grpSpPr>
          <a:xfrm>
            <a:off x="13749120" y="3503160"/>
            <a:ext cx="2854440" cy="2036880"/>
            <a:chOff x="13749120" y="3503160"/>
            <a:chExt cx="2854440" cy="2036880"/>
          </a:xfrm>
        </p:grpSpPr>
        <p:sp>
          <p:nvSpPr>
            <p:cNvPr id="127" name="Freeform 12"/>
            <p:cNvSpPr/>
            <p:nvPr/>
          </p:nvSpPr>
          <p:spPr>
            <a:xfrm>
              <a:off x="13749120" y="3503160"/>
              <a:ext cx="2854440" cy="2036880"/>
            </a:xfrm>
            <a:custGeom>
              <a:avLst/>
              <a:gdLst>
                <a:gd name="textAreaLeft" fmla="*/ 0 w 2854440"/>
                <a:gd name="textAreaRight" fmla="*/ 2854800 w 2854440"/>
                <a:gd name="textAreaTop" fmla="*/ 0 h 2036880"/>
                <a:gd name="textAreaBottom" fmla="*/ 2037240 h 2036880"/>
              </a:gdLst>
              <a:ahLst/>
              <a:cxnLst/>
              <a:rect l="textAreaLeft" t="textAreaTop" r="textAreaRight" b="textAreaBottom"/>
              <a:pathLst>
                <a:path w="1139018" h="812800">
                  <a:moveTo>
                    <a:pt x="81353" y="0"/>
                  </a:moveTo>
                  <a:lnTo>
                    <a:pt x="1057664" y="0"/>
                  </a:lnTo>
                  <a:cubicBezTo>
                    <a:pt x="1102595" y="0"/>
                    <a:pt x="1139018" y="36423"/>
                    <a:pt x="1139018" y="81353"/>
                  </a:cubicBezTo>
                  <a:lnTo>
                    <a:pt x="1139018" y="731447"/>
                  </a:lnTo>
                  <a:cubicBezTo>
                    <a:pt x="1139018" y="753023"/>
                    <a:pt x="1130447" y="773715"/>
                    <a:pt x="1115190" y="788972"/>
                  </a:cubicBezTo>
                  <a:cubicBezTo>
                    <a:pt x="1099933" y="804229"/>
                    <a:pt x="1079241" y="812800"/>
                    <a:pt x="1057664" y="812800"/>
                  </a:cubicBezTo>
                  <a:lnTo>
                    <a:pt x="81353" y="812800"/>
                  </a:lnTo>
                  <a:cubicBezTo>
                    <a:pt x="59777" y="812800"/>
                    <a:pt x="39085" y="804229"/>
                    <a:pt x="23828" y="788972"/>
                  </a:cubicBezTo>
                  <a:cubicBezTo>
                    <a:pt x="8571" y="773715"/>
                    <a:pt x="0" y="753023"/>
                    <a:pt x="0" y="731447"/>
                  </a:cubicBezTo>
                  <a:lnTo>
                    <a:pt x="0" y="81353"/>
                  </a:lnTo>
                  <a:cubicBezTo>
                    <a:pt x="0" y="59777"/>
                    <a:pt x="8571" y="39085"/>
                    <a:pt x="23828" y="23828"/>
                  </a:cubicBezTo>
                  <a:cubicBezTo>
                    <a:pt x="39085" y="8571"/>
                    <a:pt x="59777" y="0"/>
                    <a:pt x="81353" y="0"/>
                  </a:cubicBezTo>
                  <a:close/>
                </a:path>
              </a:pathLst>
            </a:custGeom>
            <a:solidFill>
              <a:srgbClr val="FFD2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TextBox 13"/>
            <p:cNvSpPr/>
            <p:nvPr/>
          </p:nvSpPr>
          <p:spPr>
            <a:xfrm>
              <a:off x="13749120" y="3598560"/>
              <a:ext cx="2854440" cy="194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574"/>
                </a:lnSpc>
              </a:pPr>
              <a:r>
                <a:rPr lang="en-US" sz="2500" b="1" strike="noStrike" spc="174">
                  <a:solidFill>
                    <a:srgbClr val="FFFFFF"/>
                  </a:solidFill>
                  <a:latin typeface="Montserrat Classic Bold"/>
                  <a:ea typeface="Montserrat Classic Bold"/>
                </a:rPr>
                <a:t>Phase 4 (Months 25-28)</a:t>
              </a:r>
              <a:endParaRPr lang="el-GR" sz="2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9" name="TextBox 14"/>
          <p:cNvSpPr/>
          <p:nvPr/>
        </p:nvSpPr>
        <p:spPr>
          <a:xfrm>
            <a:off x="4989240" y="6037560"/>
            <a:ext cx="386712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432"/>
              </a:lnSpc>
              <a:tabLst>
                <a:tab pos="0" algn="l"/>
              </a:tabLst>
            </a:pPr>
            <a:r>
              <a:rPr lang="en-US" sz="2000" b="1" strike="noStrike" spc="49" dirty="0">
                <a:solidFill>
                  <a:srgbClr val="000000"/>
                </a:solidFill>
                <a:latin typeface="Montserrat Medium"/>
                <a:ea typeface="Montserrat Medium"/>
              </a:rPr>
              <a:t>Finalizing curriculum—pilot workshops and tool testing</a:t>
            </a:r>
            <a:r>
              <a:rPr lang="en-US" sz="1600" b="1" strike="noStrike" spc="49" dirty="0">
                <a:solidFill>
                  <a:srgbClr val="000000"/>
                </a:solidFill>
                <a:latin typeface="Montserrat Medium"/>
                <a:ea typeface="Montserrat Medium"/>
              </a:rPr>
              <a:t>.</a:t>
            </a:r>
            <a:endParaRPr lang="el-G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5"/>
          <p:cNvSpPr/>
          <p:nvPr/>
        </p:nvSpPr>
        <p:spPr>
          <a:xfrm>
            <a:off x="13392000" y="6037560"/>
            <a:ext cx="3867120" cy="92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432"/>
              </a:lnSpc>
            </a:pPr>
            <a:r>
              <a:rPr lang="en-US" sz="2000" b="1" strike="noStrike" spc="49" dirty="0">
                <a:solidFill>
                  <a:srgbClr val="000000"/>
                </a:solidFill>
                <a:latin typeface="Montserrat Medium"/>
                <a:ea typeface="Montserrat Medium"/>
              </a:rPr>
              <a:t>Finalizing content and project final evaluation.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2432"/>
              </a:lnSpc>
              <a:tabLst>
                <a:tab pos="0" algn="l"/>
              </a:tabLst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1" name="Group 16"/>
          <p:cNvGrpSpPr/>
          <p:nvPr/>
        </p:nvGrpSpPr>
        <p:grpSpPr>
          <a:xfrm>
            <a:off x="9731880" y="3503160"/>
            <a:ext cx="2892240" cy="2036880"/>
            <a:chOff x="9731880" y="3503160"/>
            <a:chExt cx="2892240" cy="2036880"/>
          </a:xfrm>
        </p:grpSpPr>
        <p:sp>
          <p:nvSpPr>
            <p:cNvPr id="132" name="Freeform 17"/>
            <p:cNvSpPr/>
            <p:nvPr/>
          </p:nvSpPr>
          <p:spPr>
            <a:xfrm>
              <a:off x="9731880" y="3503160"/>
              <a:ext cx="2892240" cy="2036880"/>
            </a:xfrm>
            <a:custGeom>
              <a:avLst/>
              <a:gdLst>
                <a:gd name="textAreaLeft" fmla="*/ 0 w 2892240"/>
                <a:gd name="textAreaRight" fmla="*/ 2892600 w 2892240"/>
                <a:gd name="textAreaTop" fmla="*/ 0 h 2036880"/>
                <a:gd name="textAreaBottom" fmla="*/ 2037240 h 2036880"/>
              </a:gdLst>
              <a:ahLst/>
              <a:cxnLst/>
              <a:rect l="textAreaLeft" t="textAreaTop" r="textAreaRight" b="textAreaBottom"/>
              <a:pathLst>
                <a:path w="1154099" h="812800">
                  <a:moveTo>
                    <a:pt x="80290" y="0"/>
                  </a:moveTo>
                  <a:lnTo>
                    <a:pt x="1073808" y="0"/>
                  </a:lnTo>
                  <a:cubicBezTo>
                    <a:pt x="1118151" y="0"/>
                    <a:pt x="1154099" y="35947"/>
                    <a:pt x="1154099" y="80290"/>
                  </a:cubicBezTo>
                  <a:lnTo>
                    <a:pt x="1154099" y="732510"/>
                  </a:lnTo>
                  <a:cubicBezTo>
                    <a:pt x="1154099" y="776853"/>
                    <a:pt x="1118151" y="812800"/>
                    <a:pt x="1073808" y="812800"/>
                  </a:cubicBezTo>
                  <a:lnTo>
                    <a:pt x="80290" y="812800"/>
                  </a:lnTo>
                  <a:cubicBezTo>
                    <a:pt x="35947" y="812800"/>
                    <a:pt x="0" y="776853"/>
                    <a:pt x="0" y="732510"/>
                  </a:cubicBezTo>
                  <a:lnTo>
                    <a:pt x="0" y="80290"/>
                  </a:lnTo>
                  <a:cubicBezTo>
                    <a:pt x="0" y="35947"/>
                    <a:pt x="35947" y="0"/>
                    <a:pt x="8029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TextBox 18"/>
            <p:cNvSpPr/>
            <p:nvPr/>
          </p:nvSpPr>
          <p:spPr>
            <a:xfrm>
              <a:off x="9731880" y="3598560"/>
              <a:ext cx="2892240" cy="194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2574"/>
                </a:lnSpc>
              </a:pPr>
              <a:r>
                <a:rPr lang="en-US" sz="2500" b="1" strike="noStrike" spc="174">
                  <a:solidFill>
                    <a:srgbClr val="FFFFFF"/>
                  </a:solidFill>
                  <a:latin typeface="Montserrat Classic Bold"/>
                  <a:ea typeface="Montserrat Classic Bold"/>
                </a:rPr>
                <a:t>Phase 3 (Months 15-24) </a:t>
              </a:r>
              <a:endParaRPr lang="el-GR" sz="2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4" name="TextBox 19"/>
          <p:cNvSpPr/>
          <p:nvPr/>
        </p:nvSpPr>
        <p:spPr>
          <a:xfrm>
            <a:off x="9307080" y="6037560"/>
            <a:ext cx="3867120" cy="61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432"/>
              </a:lnSpc>
              <a:tabLst>
                <a:tab pos="0" algn="l"/>
              </a:tabLst>
            </a:pPr>
            <a:r>
              <a:rPr lang="en-US" sz="2000" b="1" strike="noStrike" spc="49" dirty="0">
                <a:solidFill>
                  <a:srgbClr val="000000"/>
                </a:solidFill>
                <a:latin typeface="Montserrat Medium"/>
                <a:ea typeface="Montserrat Medium"/>
              </a:rPr>
              <a:t>Digital art library creation, workshops.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906" y="9148812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 rot="16200000">
            <a:off x="4000320" y="-399996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 3"/>
          <p:cNvGrpSpPr/>
          <p:nvPr/>
        </p:nvGrpSpPr>
        <p:grpSpPr>
          <a:xfrm>
            <a:off x="2768400" y="1501920"/>
            <a:ext cx="12751200" cy="7138080"/>
            <a:chOff x="2768400" y="1501920"/>
            <a:chExt cx="12751200" cy="7138080"/>
          </a:xfrm>
        </p:grpSpPr>
        <p:sp>
          <p:nvSpPr>
            <p:cNvPr id="137" name="Freeform 4"/>
            <p:cNvSpPr/>
            <p:nvPr/>
          </p:nvSpPr>
          <p:spPr>
            <a:xfrm>
              <a:off x="2768400" y="1646640"/>
              <a:ext cx="12751200" cy="6993360"/>
            </a:xfrm>
            <a:custGeom>
              <a:avLst/>
              <a:gdLst>
                <a:gd name="textAreaLeft" fmla="*/ 0 w 12751200"/>
                <a:gd name="textAreaRight" fmla="*/ 12751560 w 12751200"/>
                <a:gd name="textAreaTop" fmla="*/ 0 h 6993360"/>
                <a:gd name="textAreaBottom" fmla="*/ 6993720 h 6993360"/>
              </a:gdLst>
              <a:ahLst/>
              <a:cxnLst/>
              <a:rect l="textAreaLeft" t="textAreaTop" r="textAreaRight" b="textAreaBottom"/>
              <a:pathLst>
                <a:path w="3358388" h="1841959">
                  <a:moveTo>
                    <a:pt x="0" y="0"/>
                  </a:moveTo>
                  <a:lnTo>
                    <a:pt x="3358388" y="0"/>
                  </a:lnTo>
                  <a:lnTo>
                    <a:pt x="3358388" y="1841959"/>
                  </a:lnTo>
                  <a:lnTo>
                    <a:pt x="0" y="1841959"/>
                  </a:lnTo>
                  <a:close/>
                </a:path>
              </a:pathLst>
            </a:custGeom>
            <a:solidFill>
              <a:srgbClr val="F7BB9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TextBox 5"/>
            <p:cNvSpPr/>
            <p:nvPr/>
          </p:nvSpPr>
          <p:spPr>
            <a:xfrm>
              <a:off x="2768400" y="1501920"/>
              <a:ext cx="12751200" cy="7138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3498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39" name="TextBox 6"/>
          <p:cNvSpPr/>
          <p:nvPr/>
        </p:nvSpPr>
        <p:spPr>
          <a:xfrm>
            <a:off x="4089540" y="3748289"/>
            <a:ext cx="10108920" cy="3553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215640" lvl="1" algn="ctr" defTabSz="914400">
              <a:lnSpc>
                <a:spcPts val="2801"/>
              </a:lnSpc>
              <a:buClr>
                <a:srgbClr val="525252"/>
              </a:buClr>
            </a:pP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Purpose of the October Meeting: </a:t>
            </a:r>
            <a:endParaRPr lang="el-GR" sz="2800" strike="noStrike" spc="-1" dirty="0">
              <a:latin typeface="Arial"/>
            </a:endParaRPr>
          </a:p>
          <a:p>
            <a:pPr marL="863640" lvl="2" indent="-288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Kick-start in-person collaboration, align roles, and initiate project development.</a:t>
            </a:r>
          </a:p>
          <a:p>
            <a:pPr marL="863640" lvl="2" indent="-288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endParaRPr lang="el-GR" sz="2800" strike="noStrike" spc="-1" dirty="0">
              <a:latin typeface="Arial"/>
            </a:endParaRPr>
          </a:p>
          <a:p>
            <a:pPr marL="431640" lvl="1" indent="-216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•"/>
            </a:pP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Logistics for Sweden:</a:t>
            </a:r>
            <a:endParaRPr lang="el-GR" sz="2800" strike="noStrike" spc="-1" dirty="0">
              <a:latin typeface="Arial"/>
            </a:endParaRPr>
          </a:p>
          <a:p>
            <a:pPr marL="863640" lvl="2" indent="-288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Dates (22</a:t>
            </a:r>
            <a:r>
              <a:rPr lang="en-US" sz="2800" strike="noStrike" spc="-1" baseline="30000" dirty="0">
                <a:latin typeface="Montserrat Medium" panose="00000600000000000000" pitchFamily="2" charset="0"/>
                <a:ea typeface="Montserrat Medium"/>
              </a:rPr>
              <a:t>nd</a:t>
            </a: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 -23</a:t>
            </a:r>
            <a:r>
              <a:rPr lang="en-US" sz="2800" strike="noStrike" spc="-1" baseline="30000" dirty="0">
                <a:latin typeface="Montserrat Medium" panose="00000600000000000000" pitchFamily="2" charset="0"/>
                <a:ea typeface="Montserrat Medium"/>
              </a:rPr>
              <a:t>rd</a:t>
            </a:r>
            <a:r>
              <a:rPr lang="en-US" sz="2800" strike="noStrike" spc="-1" dirty="0">
                <a:latin typeface="Montserrat Medium" panose="00000600000000000000" pitchFamily="2" charset="0"/>
                <a:ea typeface="Montserrat Medium"/>
              </a:rPr>
              <a:t> October ), venue, and activities.</a:t>
            </a:r>
          </a:p>
          <a:p>
            <a:pPr marL="863640" lvl="2" indent="-288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endParaRPr lang="en-US" sz="2800" strike="noStrike" spc="-1" dirty="0">
              <a:latin typeface="Montserrat Medium" panose="00000600000000000000" pitchFamily="2" charset="0"/>
              <a:ea typeface="Montserrat Medium"/>
            </a:endParaRPr>
          </a:p>
          <a:p>
            <a:pPr marL="863640" lvl="2" indent="-288000" algn="ctr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r>
              <a:rPr lang="sv-SE" sz="2800" dirty="0">
                <a:latin typeface="Montserrat Medium" panose="00000600000000000000" pitchFamily="2" charset="0"/>
              </a:rPr>
              <a:t>Preliminary Schedule will be sent out by the end of the week! </a:t>
            </a:r>
          </a:p>
          <a:p>
            <a:pPr marL="863640" lvl="2" indent="-288000" algn="ctr" defTabSz="914400">
              <a:lnSpc>
                <a:spcPts val="2801"/>
              </a:lnSpc>
              <a:buClr>
                <a:srgbClr val="525252"/>
              </a:buClr>
              <a:buFont typeface="Arial"/>
              <a:buChar char="⚬"/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7"/>
          <p:cNvSpPr/>
          <p:nvPr/>
        </p:nvSpPr>
        <p:spPr>
          <a:xfrm>
            <a:off x="3268080" y="2079360"/>
            <a:ext cx="11880000" cy="166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309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PREPARING FOR SWEDEN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693" y="9105614"/>
            <a:ext cx="5885307" cy="1233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 rot="16200000">
            <a:off x="4000320" y="-3969480"/>
            <a:ext cx="10286640" cy="18287640"/>
          </a:xfrm>
          <a:custGeom>
            <a:avLst/>
            <a:gdLst>
              <a:gd name="textAreaLeft" fmla="*/ 0 w 10286640"/>
              <a:gd name="textAreaRight" fmla="*/ 10287000 w 10286640"/>
              <a:gd name="textAreaTop" fmla="*/ 0 h 18287640"/>
              <a:gd name="textAreaBottom" fmla="*/ 18288000 h 18287640"/>
            </a:gdLst>
            <a:ahLst/>
            <a:cxnLst/>
            <a:rect l="textAreaLeft" t="textAreaTop" r="textAreaRight" b="textAreaBottom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 3"/>
          <p:cNvGrpSpPr/>
          <p:nvPr/>
        </p:nvGrpSpPr>
        <p:grpSpPr>
          <a:xfrm>
            <a:off x="2768400" y="1501920"/>
            <a:ext cx="12751200" cy="7138080"/>
            <a:chOff x="2768400" y="1501920"/>
            <a:chExt cx="12751200" cy="7138080"/>
          </a:xfrm>
        </p:grpSpPr>
        <p:sp>
          <p:nvSpPr>
            <p:cNvPr id="137" name="Freeform 4"/>
            <p:cNvSpPr/>
            <p:nvPr/>
          </p:nvSpPr>
          <p:spPr>
            <a:xfrm>
              <a:off x="2768400" y="1646640"/>
              <a:ext cx="12751200" cy="6993360"/>
            </a:xfrm>
            <a:custGeom>
              <a:avLst/>
              <a:gdLst>
                <a:gd name="textAreaLeft" fmla="*/ 0 w 12751200"/>
                <a:gd name="textAreaRight" fmla="*/ 12751560 w 12751200"/>
                <a:gd name="textAreaTop" fmla="*/ 0 h 6993360"/>
                <a:gd name="textAreaBottom" fmla="*/ 6993720 h 6993360"/>
              </a:gdLst>
              <a:ahLst/>
              <a:cxnLst/>
              <a:rect l="textAreaLeft" t="textAreaTop" r="textAreaRight" b="textAreaBottom"/>
              <a:pathLst>
                <a:path w="3358388" h="1841959">
                  <a:moveTo>
                    <a:pt x="0" y="0"/>
                  </a:moveTo>
                  <a:lnTo>
                    <a:pt x="3358388" y="0"/>
                  </a:lnTo>
                  <a:lnTo>
                    <a:pt x="3358388" y="1841959"/>
                  </a:lnTo>
                  <a:lnTo>
                    <a:pt x="0" y="1841959"/>
                  </a:lnTo>
                  <a:close/>
                </a:path>
              </a:pathLst>
            </a:custGeom>
            <a:solidFill>
              <a:srgbClr val="F7BB9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TextBox 5"/>
            <p:cNvSpPr/>
            <p:nvPr/>
          </p:nvSpPr>
          <p:spPr>
            <a:xfrm>
              <a:off x="2768400" y="1501920"/>
              <a:ext cx="12751200" cy="7138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3498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39" name="TextBox 6"/>
          <p:cNvSpPr/>
          <p:nvPr/>
        </p:nvSpPr>
        <p:spPr>
          <a:xfrm>
            <a:off x="4582440" y="4649760"/>
            <a:ext cx="9122760" cy="17953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801"/>
              </a:lnSpc>
            </a:pPr>
            <a:r>
              <a:rPr lang="sv-SE" sz="2500" b="1" strike="noStrike" spc="-1" dirty="0">
                <a:solidFill>
                  <a:srgbClr val="000000"/>
                </a:solidFill>
                <a:latin typeface="Montserrat Classic Bold"/>
              </a:rPr>
              <a:t>Recommendation for your stay: </a:t>
            </a:r>
            <a:r>
              <a:rPr lang="sv-SE" sz="2500" b="1" strike="noStrike" spc="-1" dirty="0" err="1">
                <a:solidFill>
                  <a:srgbClr val="0033CC"/>
                </a:solidFill>
                <a:latin typeface="Montserrat Classic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Hotel</a:t>
            </a:r>
            <a:r>
              <a:rPr lang="sv-SE" sz="2500" b="1" strike="noStrike" spc="-1" dirty="0">
                <a:solidFill>
                  <a:srgbClr val="0033CC"/>
                </a:solidFill>
                <a:latin typeface="Montserrat Classic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Scandic Alvik</a:t>
            </a:r>
          </a:p>
          <a:p>
            <a:pPr algn="ctr" defTabSz="914400">
              <a:lnSpc>
                <a:spcPts val="2801"/>
              </a:lnSpc>
            </a:pPr>
            <a:r>
              <a:rPr lang="sv-SE" sz="2500" b="1" strike="noStrike" spc="-1" dirty="0">
                <a:solidFill>
                  <a:srgbClr val="0033CC"/>
                </a:solidFill>
                <a:latin typeface="Montserrat Classic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v-SE" sz="2500" b="1" strike="noStrike" spc="-1" dirty="0">
              <a:solidFill>
                <a:srgbClr val="0033CC"/>
              </a:solidFill>
              <a:latin typeface="Montserrat Classic Bold"/>
            </a:endParaRPr>
          </a:p>
          <a:p>
            <a:pPr algn="ctr" defTabSz="914400">
              <a:lnSpc>
                <a:spcPts val="2801"/>
              </a:lnSpc>
            </a:pPr>
            <a:r>
              <a:rPr lang="sv-SE" sz="2500" b="1" spc="-1" dirty="0">
                <a:latin typeface="Montserrat Classic Bold"/>
              </a:rPr>
              <a:t>Sightseeing in Stockholm: </a:t>
            </a:r>
            <a:r>
              <a:rPr lang="sv-SE" sz="2500" b="1" spc="-1" dirty="0">
                <a:latin typeface="Montserrat Classic Bold"/>
                <a:hlinkClick r:id="rId4"/>
              </a:rPr>
              <a:t>Vist Stockholm</a:t>
            </a:r>
            <a:endParaRPr lang="sv-SE" sz="2500" b="1" spc="-1" dirty="0">
              <a:latin typeface="Montserrat Classic Bold"/>
            </a:endParaRPr>
          </a:p>
          <a:p>
            <a:pPr algn="ctr" defTabSz="914400">
              <a:lnSpc>
                <a:spcPts val="2801"/>
              </a:lnSpc>
            </a:pPr>
            <a:endParaRPr lang="sv-SE" sz="2500" b="1" spc="-1" dirty="0">
              <a:latin typeface="Montserrat Classic Bold"/>
            </a:endParaRPr>
          </a:p>
          <a:p>
            <a:pPr algn="ctr" defTabSz="914400">
              <a:lnSpc>
                <a:spcPts val="2801"/>
              </a:lnSpc>
            </a:pPr>
            <a:r>
              <a:rPr lang="sv-SE" sz="2500" b="1" strike="noStrike" spc="-1" dirty="0">
                <a:latin typeface="Montserrat Classic Bold"/>
              </a:rPr>
              <a:t>Trans</a:t>
            </a:r>
            <a:r>
              <a:rPr lang="sv-SE" sz="2500" b="1" spc="-1" dirty="0">
                <a:latin typeface="Montserrat Classic Bold"/>
              </a:rPr>
              <a:t>port in Stockholm: </a:t>
            </a:r>
            <a:r>
              <a:rPr lang="sv-SE" sz="2500" b="1" spc="-1" dirty="0" err="1">
                <a:latin typeface="Montserrat Classic Bold"/>
                <a:hlinkClick r:id="rId5"/>
              </a:rPr>
              <a:t>Getting</a:t>
            </a:r>
            <a:r>
              <a:rPr lang="sv-SE" sz="2500" b="1" spc="-1" dirty="0">
                <a:latin typeface="Montserrat Classic Bold"/>
                <a:hlinkClick r:id="rId5"/>
              </a:rPr>
              <a:t> </a:t>
            </a:r>
            <a:r>
              <a:rPr lang="sv-SE" sz="2500" b="1" spc="-1" dirty="0" err="1">
                <a:latin typeface="Montserrat Classic Bold"/>
                <a:hlinkClick r:id="rId5"/>
              </a:rPr>
              <a:t>around</a:t>
            </a:r>
            <a:r>
              <a:rPr lang="sv-SE" sz="2500" b="1" spc="-1" dirty="0">
                <a:latin typeface="Montserrat Classic Bold"/>
                <a:hlinkClick r:id="rId5"/>
              </a:rPr>
              <a:t> Stockholm SL</a:t>
            </a:r>
            <a:endParaRPr lang="el-GR" sz="2500" b="1" strike="noStrike" spc="-1" dirty="0">
              <a:latin typeface="Montserrat Classic Bold"/>
            </a:endParaRPr>
          </a:p>
        </p:txBody>
      </p:sp>
      <p:sp>
        <p:nvSpPr>
          <p:cNvPr id="140" name="TextBox 7"/>
          <p:cNvSpPr/>
          <p:nvPr/>
        </p:nvSpPr>
        <p:spPr>
          <a:xfrm>
            <a:off x="3268080" y="2079360"/>
            <a:ext cx="11880000" cy="166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3099"/>
              </a:lnSpc>
              <a:tabLst>
                <a:tab pos="0" algn="l"/>
              </a:tabLst>
            </a:pPr>
            <a:r>
              <a:rPr lang="en-US" sz="7000" b="0" strike="noStrike" spc="-1">
                <a:solidFill>
                  <a:srgbClr val="404040"/>
                </a:solidFill>
                <a:latin typeface="Hibernate"/>
                <a:ea typeface="Hibernate"/>
              </a:rPr>
              <a:t>PREPARING FOR SWEDEN</a:t>
            </a:r>
            <a:endParaRPr lang="el-GR" sz="7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53" y="9053231"/>
            <a:ext cx="5885307" cy="12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431</Words>
  <Application>Microsoft Office PowerPoint</Application>
  <PresentationFormat>Anpassad</PresentationFormat>
  <Paragraphs>72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Agrandir Medium</vt:lpstr>
      <vt:lpstr>Arial</vt:lpstr>
      <vt:lpstr>Calibri</vt:lpstr>
      <vt:lpstr>Hibernate</vt:lpstr>
      <vt:lpstr>Montserrat Classic Bold</vt:lpstr>
      <vt:lpstr>Montserrat Medium</vt:lpstr>
      <vt:lpstr>Symbol</vt:lpstr>
      <vt:lpstr>Times New Roman</vt:lpstr>
      <vt:lpstr>Wingdings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D'ARTIDE</dc:title>
  <dc:subject/>
  <dc:creator>Ilias Agathangelidis</dc:creator>
  <dc:description/>
  <cp:lastModifiedBy>Ilias Agathangelidis</cp:lastModifiedBy>
  <cp:revision>10</cp:revision>
  <dcterms:created xsi:type="dcterms:W3CDTF">2006-08-16T00:00:00Z</dcterms:created>
  <dcterms:modified xsi:type="dcterms:W3CDTF">2024-09-24T08:27:16Z</dcterms:modified>
  <dc:identifier>DAGRXv_-UWA</dc:identifier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